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  <p:sldMasterId id="2147483818" r:id="rId2"/>
    <p:sldMasterId id="2147483819" r:id="rId3"/>
    <p:sldMasterId id="2147483825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93" r:id="rId9"/>
    <p:sldId id="294" r:id="rId10"/>
    <p:sldId id="290" r:id="rId11"/>
    <p:sldId id="306" r:id="rId12"/>
    <p:sldId id="307" r:id="rId13"/>
    <p:sldId id="297" r:id="rId14"/>
    <p:sldId id="295" r:id="rId15"/>
    <p:sldId id="298" r:id="rId16"/>
    <p:sldId id="291" r:id="rId17"/>
    <p:sldId id="286" r:id="rId18"/>
    <p:sldId id="288" r:id="rId19"/>
    <p:sldId id="302" r:id="rId20"/>
    <p:sldId id="292" r:id="rId21"/>
    <p:sldId id="308" r:id="rId22"/>
    <p:sldId id="260" r:id="rId23"/>
    <p:sldId id="261" r:id="rId24"/>
    <p:sldId id="262" r:id="rId25"/>
    <p:sldId id="263" r:id="rId26"/>
    <p:sldId id="289" r:id="rId27"/>
    <p:sldId id="305" r:id="rId28"/>
    <p:sldId id="279" r:id="rId29"/>
    <p:sldId id="276" r:id="rId30"/>
    <p:sldId id="277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욱 김" initials="동김" lastIdx="1" clrIdx="0"/>
  <p:cmAuthor id="2" name="김원중" initials="김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4"/>
  </p:normalViewPr>
  <p:slideViewPr>
    <p:cSldViewPr>
      <p:cViewPr varScale="1">
        <p:scale>
          <a:sx n="76" d="100"/>
          <a:sy n="76" d="100"/>
        </p:scale>
        <p:origin x="53" y="269"/>
      </p:cViewPr>
      <p:guideLst>
        <p:guide orient="horz" pos="2154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 err="1"/>
              <a:t>Cron_scheduler</a:t>
            </a:r>
            <a:r>
              <a:rPr lang="en-US" altLang="ko-KR" baseline="0" dirty="0"/>
              <a:t> </a:t>
            </a:r>
            <a:r>
              <a:rPr lang="ko-KR" altLang="en-US" baseline="0" dirty="0"/>
              <a:t>함수입니다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 open-API</a:t>
            </a:r>
            <a:r>
              <a:rPr lang="ko-KR" altLang="en-US" baseline="0" dirty="0"/>
              <a:t>에서 제공되는 정보를 가져오기 위해 주기적으로 </a:t>
            </a:r>
            <a:r>
              <a:rPr lang="ko-KR" altLang="en-US" baseline="0" dirty="0" err="1"/>
              <a:t>리퀘스트를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받기위해</a:t>
            </a:r>
            <a:r>
              <a:rPr lang="ko-KR" altLang="en-US" baseline="0" dirty="0"/>
              <a:t> 사용하는데요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(enter)</a:t>
            </a:r>
            <a:r>
              <a:rPr lang="ko-KR" altLang="en-US" baseline="0" dirty="0"/>
              <a:t>사용자 활용 가이드를 보시면 </a:t>
            </a:r>
            <a:endParaRPr lang="en-US" altLang="ko-KR" baseline="0" dirty="0"/>
          </a:p>
          <a:p>
            <a:r>
              <a:rPr lang="en-US" altLang="ko-KR" baseline="0" dirty="0"/>
              <a:t> (enter) </a:t>
            </a:r>
            <a:r>
              <a:rPr lang="en-US" altLang="ko-KR" baseline="0" dirty="0" err="1"/>
              <a:t>api</a:t>
            </a:r>
            <a:r>
              <a:rPr lang="ko-KR" altLang="en-US" baseline="0" dirty="0"/>
              <a:t>제공시간을 </a:t>
            </a:r>
            <a:r>
              <a:rPr lang="ko-KR" altLang="en-US" baseline="0" dirty="0" err="1"/>
              <a:t>보실수</a:t>
            </a:r>
            <a:r>
              <a:rPr lang="ko-KR" altLang="en-US" baseline="0" dirty="0"/>
              <a:t>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통해</a:t>
            </a:r>
            <a:endParaRPr lang="en-US" altLang="ko-KR" baseline="0" dirty="0"/>
          </a:p>
          <a:p>
            <a:r>
              <a:rPr lang="en-US" altLang="ko-KR" baseline="0" dirty="0"/>
              <a:t> (enter) scheduler</a:t>
            </a:r>
            <a:r>
              <a:rPr lang="ko-KR" altLang="en-US" baseline="0" dirty="0"/>
              <a:t>를 구성 했는데요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파라미터로는</a:t>
            </a:r>
            <a:r>
              <a:rPr lang="ko-KR" altLang="en-US" baseline="0" dirty="0"/>
              <a:t> 맨 왼쪽이 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다음이 시간입니다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429A7-1A10-406D-AB2C-21F5C6748C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 err="1"/>
              <a:t>Cron_scheduler</a:t>
            </a:r>
            <a:r>
              <a:rPr lang="en-US" altLang="ko-KR" baseline="0" dirty="0"/>
              <a:t> </a:t>
            </a:r>
            <a:r>
              <a:rPr lang="ko-KR" altLang="en-US" baseline="0" dirty="0"/>
              <a:t>함수입니다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 open-API</a:t>
            </a:r>
            <a:r>
              <a:rPr lang="ko-KR" altLang="en-US" baseline="0" dirty="0"/>
              <a:t>에서 제공되는 정보를 가져오기 위해 주기적으로 </a:t>
            </a:r>
            <a:r>
              <a:rPr lang="ko-KR" altLang="en-US" baseline="0" dirty="0" err="1"/>
              <a:t>리퀘스트를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받기위해</a:t>
            </a:r>
            <a:r>
              <a:rPr lang="ko-KR" altLang="en-US" baseline="0" dirty="0"/>
              <a:t> 사용하는데요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(enter)</a:t>
            </a:r>
            <a:r>
              <a:rPr lang="ko-KR" altLang="en-US" baseline="0" dirty="0"/>
              <a:t>사용자 활용 가이드를 보시면 </a:t>
            </a:r>
            <a:endParaRPr lang="en-US" altLang="ko-KR" baseline="0" dirty="0"/>
          </a:p>
          <a:p>
            <a:r>
              <a:rPr lang="en-US" altLang="ko-KR" baseline="0" dirty="0"/>
              <a:t> (enter) </a:t>
            </a:r>
            <a:r>
              <a:rPr lang="en-US" altLang="ko-KR" baseline="0" dirty="0" err="1"/>
              <a:t>api</a:t>
            </a:r>
            <a:r>
              <a:rPr lang="ko-KR" altLang="en-US" baseline="0" dirty="0"/>
              <a:t>제공시간을 </a:t>
            </a:r>
            <a:r>
              <a:rPr lang="ko-KR" altLang="en-US" baseline="0" dirty="0" err="1"/>
              <a:t>보실수</a:t>
            </a:r>
            <a:r>
              <a:rPr lang="ko-KR" altLang="en-US" baseline="0" dirty="0"/>
              <a:t>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통해</a:t>
            </a:r>
            <a:endParaRPr lang="en-US" altLang="ko-KR" baseline="0" dirty="0"/>
          </a:p>
          <a:p>
            <a:r>
              <a:rPr lang="en-US" altLang="ko-KR" baseline="0" dirty="0"/>
              <a:t> (enter) scheduler</a:t>
            </a:r>
            <a:r>
              <a:rPr lang="ko-KR" altLang="en-US" baseline="0" dirty="0"/>
              <a:t>를 구성 했는데요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파라미터로는</a:t>
            </a:r>
            <a:r>
              <a:rPr lang="ko-KR" altLang="en-US" baseline="0" dirty="0"/>
              <a:t> 맨 왼쪽이 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다음이 시간입니다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429A7-1A10-406D-AB2C-21F5C6748C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7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현재시간을 가져오는 </a:t>
            </a:r>
            <a:r>
              <a:rPr lang="en-US" altLang="ko-KR" dirty="0" err="1"/>
              <a:t>presentTime</a:t>
            </a:r>
            <a:r>
              <a:rPr lang="en-US" altLang="ko-KR" dirty="0"/>
              <a:t>()</a:t>
            </a:r>
            <a:r>
              <a:rPr lang="ko-KR" altLang="en-US" dirty="0"/>
              <a:t>함수인데요</a:t>
            </a:r>
            <a:endParaRPr lang="en-US" altLang="ko-KR" dirty="0"/>
          </a:p>
          <a:p>
            <a:r>
              <a:rPr lang="en-US" altLang="ko-KR" dirty="0"/>
              <a:t>(enter) new</a:t>
            </a:r>
            <a:r>
              <a:rPr lang="en-US" altLang="ko-KR" baseline="0" dirty="0"/>
              <a:t> Date()</a:t>
            </a:r>
            <a:r>
              <a:rPr lang="ko-KR" altLang="en-US" baseline="0" dirty="0"/>
              <a:t>함수를 통해 가져온 현재 정보를 나누어 변수 </a:t>
            </a:r>
            <a:r>
              <a:rPr lang="en-US" altLang="ko-KR" baseline="0" dirty="0" err="1"/>
              <a:t>cur_date</a:t>
            </a:r>
            <a:r>
              <a:rPr lang="ko-KR" altLang="en-US" baseline="0" dirty="0"/>
              <a:t>와 </a:t>
            </a:r>
            <a:r>
              <a:rPr lang="en-US" altLang="ko-KR" baseline="0" dirty="0" err="1"/>
              <a:t>cur_time</a:t>
            </a:r>
            <a:r>
              <a:rPr lang="ko-KR" altLang="en-US" baseline="0" dirty="0"/>
              <a:t>에 </a:t>
            </a:r>
            <a:r>
              <a:rPr lang="ko-KR" altLang="en-US" baseline="0" dirty="0" err="1"/>
              <a:t>연도와월일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시간을 나누어 담았습니다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429A7-1A10-406D-AB2C-21F5C6748C1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71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웨더</a:t>
            </a:r>
            <a:r>
              <a:rPr lang="ko-KR" altLang="en-US" dirty="0"/>
              <a:t> </a:t>
            </a:r>
            <a:r>
              <a:rPr lang="ko-KR" altLang="en-US" dirty="0" err="1"/>
              <a:t>리퀘스트</a:t>
            </a:r>
            <a:r>
              <a:rPr lang="ko-KR" altLang="en-US" dirty="0"/>
              <a:t> 함수입니다</a:t>
            </a:r>
            <a:r>
              <a:rPr lang="en-US" altLang="ko-KR" dirty="0"/>
              <a:t>. </a:t>
            </a:r>
            <a:r>
              <a:rPr lang="ko-KR" altLang="en-US" dirty="0"/>
              <a:t>이 함수는 </a:t>
            </a:r>
            <a:r>
              <a:rPr lang="en-US" altLang="ko-KR" dirty="0" err="1"/>
              <a:t>OpenApi</a:t>
            </a:r>
            <a:r>
              <a:rPr lang="ko-KR" altLang="en-US" dirty="0"/>
              <a:t>로 부터 정보를 요청하는 함수인데요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 </a:t>
            </a:r>
            <a:r>
              <a:rPr lang="ko-KR" altLang="en-US" dirty="0" err="1"/>
              <a:t>쿼리문을</a:t>
            </a:r>
            <a:r>
              <a:rPr lang="ko-KR" altLang="en-US" dirty="0"/>
              <a:t> 만들어주는 함수와 연동해 </a:t>
            </a:r>
            <a:r>
              <a:rPr lang="en-US" altLang="ko-KR" dirty="0"/>
              <a:t>URL </a:t>
            </a:r>
            <a:r>
              <a:rPr lang="ko-KR" altLang="en-US" dirty="0"/>
              <a:t>만들어 </a:t>
            </a:r>
            <a:r>
              <a:rPr lang="en-US" altLang="ko-KR" dirty="0"/>
              <a:t>request</a:t>
            </a:r>
            <a:r>
              <a:rPr lang="ko-KR" altLang="en-US" dirty="0"/>
              <a:t>하게 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다만</a:t>
            </a:r>
            <a:r>
              <a:rPr lang="en-US" altLang="ko-KR" dirty="0"/>
              <a:t>, node.js</a:t>
            </a:r>
            <a:r>
              <a:rPr lang="ko-KR" altLang="en-US" dirty="0"/>
              <a:t>가 동기식이라</a:t>
            </a:r>
            <a:r>
              <a:rPr lang="en-US" altLang="ko-KR" dirty="0"/>
              <a:t>, </a:t>
            </a:r>
            <a:r>
              <a:rPr lang="ko-KR" altLang="en-US" dirty="0"/>
              <a:t>지정해주지 않은 변수가 먼저 출력되어 오류를 발생해서 </a:t>
            </a:r>
            <a:r>
              <a:rPr lang="ko-KR" altLang="en-US" dirty="0" err="1"/>
              <a:t>리턴값을</a:t>
            </a:r>
            <a:r>
              <a:rPr lang="ko-KR" altLang="en-US" dirty="0"/>
              <a:t> </a:t>
            </a:r>
            <a:r>
              <a:rPr lang="en-US" altLang="ko-KR" dirty="0"/>
              <a:t>promise</a:t>
            </a:r>
            <a:r>
              <a:rPr lang="ko-KR" altLang="en-US" dirty="0"/>
              <a:t>를 줌으로써</a:t>
            </a:r>
            <a:r>
              <a:rPr lang="en-US" altLang="ko-KR" dirty="0"/>
              <a:t>, </a:t>
            </a:r>
            <a:r>
              <a:rPr lang="ko-KR" altLang="en-US" dirty="0" err="1"/>
              <a:t>동기식을</a:t>
            </a:r>
            <a:r>
              <a:rPr lang="ko-KR" altLang="en-US" dirty="0"/>
              <a:t> 만들었습니다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429A7-1A10-406D-AB2C-21F5C6748C1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71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파싱해주는</a:t>
            </a:r>
            <a:r>
              <a:rPr lang="ko-KR" altLang="en-US" dirty="0"/>
              <a:t> 함수들입니다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사용자 가이드를 보시면</a:t>
            </a:r>
            <a:r>
              <a:rPr lang="en-US" altLang="ko-KR" dirty="0"/>
              <a:t>, </a:t>
            </a:r>
            <a:r>
              <a:rPr lang="ko-KR" altLang="en-US" dirty="0"/>
              <a:t>발표시각 마다 다른 정보를 </a:t>
            </a:r>
            <a:r>
              <a:rPr lang="ko-KR" altLang="en-US" dirty="0" err="1"/>
              <a:t>출력하기때문에</a:t>
            </a:r>
            <a:r>
              <a:rPr lang="ko-KR" altLang="en-US" dirty="0"/>
              <a:t> 별도의 알고리즘이 필요했습니다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따라서 현재시간과  발표 시각을 비교해 최근의 자료를 가져오는 </a:t>
            </a:r>
            <a:r>
              <a:rPr lang="ko-KR" altLang="en-US" dirty="0" err="1"/>
              <a:t>로직을</a:t>
            </a:r>
            <a:r>
              <a:rPr lang="ko-KR" altLang="en-US" dirty="0"/>
              <a:t> 각각 구현했습니다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429A7-1A10-406D-AB2C-21F5C6748C1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7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8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5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631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165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55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0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351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61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006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9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48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902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45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81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045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610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260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3856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09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8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39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362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4630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0506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22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468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3407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439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28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377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8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607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3744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3007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291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098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81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7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3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5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5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85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83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A7F463-01E7-478A-B322-EB77775A18C8}"/>
              </a:ext>
            </a:extLst>
          </p:cNvPr>
          <p:cNvSpPr txBox="1"/>
          <p:nvPr/>
        </p:nvSpPr>
        <p:spPr>
          <a:xfrm>
            <a:off x="5318466" y="4293096"/>
            <a:ext cx="1907895" cy="2323713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야심작</a:t>
            </a:r>
            <a:r>
              <a:rPr lang="ko-KR" altLang="en-US" sz="11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lang="en-US" altLang="ko-KR" sz="11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1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발표자 </a:t>
            </a:r>
            <a:r>
              <a:rPr lang="en-US" altLang="ko-KR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임예지</a:t>
            </a:r>
            <a:endParaRPr lang="en-US" altLang="ko-KR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ctr">
              <a:defRPr/>
            </a:pPr>
            <a:r>
              <a:rPr lang="en-US" altLang="ko-KR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팀원 </a:t>
            </a:r>
            <a:r>
              <a:rPr lang="en-US" altLang="ko-KR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김동욱 </a:t>
            </a:r>
            <a:endParaRPr lang="en-US" altLang="ko-KR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ctr">
              <a:defRPr/>
            </a:pPr>
            <a:r>
              <a:rPr lang="ko-KR" altLang="en-US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         </a:t>
            </a:r>
            <a:r>
              <a:rPr lang="ko-KR" altLang="en-US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김원중</a:t>
            </a:r>
            <a:r>
              <a:rPr lang="ko-KR" altLang="en-US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lang="en-US" altLang="ko-KR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ctr">
              <a:defRPr/>
            </a:pPr>
            <a:r>
              <a:rPr lang="ko-KR" altLang="en-US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        </a:t>
            </a:r>
            <a:r>
              <a:rPr lang="ko-KR" altLang="en-US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신세규</a:t>
            </a:r>
            <a:endParaRPr lang="en-US" altLang="ko-KR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477C2B-A16D-480A-9D32-4823A800EB7D}"/>
              </a:ext>
            </a:extLst>
          </p:cNvPr>
          <p:cNvGrpSpPr/>
          <p:nvPr/>
        </p:nvGrpSpPr>
        <p:grpSpPr>
          <a:xfrm>
            <a:off x="1548614" y="908720"/>
            <a:ext cx="5579393" cy="2815902"/>
            <a:chOff x="576263" y="973138"/>
            <a:chExt cx="2520950" cy="12382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7A4A7B-2097-440A-9E97-DFDFB955AA54}"/>
                </a:ext>
              </a:extLst>
            </p:cNvPr>
            <p:cNvSpPr txBox="1"/>
            <p:nvPr/>
          </p:nvSpPr>
          <p:spPr>
            <a:xfrm>
              <a:off x="576263" y="1182326"/>
              <a:ext cx="2465740" cy="31128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 panose="02030503000000000000" pitchFamily="18" charset="-127"/>
                  <a:ea typeface="빙그레체" panose="02030503000000000000" pitchFamily="18" charset="-127"/>
                </a:rPr>
                <a:t>종합 설계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00A1A82-7028-4A27-8B7C-FDAFF76F9C7D}"/>
                </a:ext>
              </a:extLst>
            </p:cNvPr>
            <p:cNvCxnSpPr>
              <a:cxnSpLocks/>
            </p:cNvCxnSpPr>
            <p:nvPr/>
          </p:nvCxnSpPr>
          <p:spPr>
            <a:xfrm>
              <a:off x="576263" y="97313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F840AF6-ED75-434B-8E44-91701B682055}"/>
                </a:ext>
              </a:extLst>
            </p:cNvPr>
            <p:cNvCxnSpPr>
              <a:cxnSpLocks/>
            </p:cNvCxnSpPr>
            <p:nvPr/>
          </p:nvCxnSpPr>
          <p:spPr>
            <a:xfrm>
              <a:off x="576263" y="221138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A7997F-F488-4A2B-BF81-F8E83CD3CB14}"/>
                </a:ext>
              </a:extLst>
            </p:cNvPr>
            <p:cNvSpPr txBox="1"/>
            <p:nvPr/>
          </p:nvSpPr>
          <p:spPr>
            <a:xfrm>
              <a:off x="1512293" y="2014078"/>
              <a:ext cx="1080745" cy="16240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 panose="02030503000000000000" pitchFamily="18" charset="-127"/>
                  <a:ea typeface="빙그레체" panose="02030503000000000000" pitchFamily="18" charset="-127"/>
                </a:rPr>
                <a:t>김인겸 교수님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C960A96-5D12-44A1-85A7-4F1D0ECDE43E}"/>
              </a:ext>
            </a:extLst>
          </p:cNvPr>
          <p:cNvSpPr txBox="1"/>
          <p:nvPr/>
        </p:nvSpPr>
        <p:spPr>
          <a:xfrm>
            <a:off x="4896036" y="4323446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1C697-8E9E-4156-AC09-DBD0F7E2245A}"/>
              </a:ext>
            </a:extLst>
          </p:cNvPr>
          <p:cNvSpPr txBox="1"/>
          <p:nvPr/>
        </p:nvSpPr>
        <p:spPr>
          <a:xfrm>
            <a:off x="4719929" y="4323445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410880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3508" y="606170"/>
            <a:ext cx="202683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두번째앱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(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초안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앱 실행영상">
            <a:hlinkClick r:id="" action="ppaction://media"/>
            <a:extLst>
              <a:ext uri="{FF2B5EF4-FFF2-40B4-BE49-F238E27FC236}">
                <a16:creationId xmlns:a16="http://schemas.microsoft.com/office/drawing/2014/main" id="{2FC0CE98-3827-4834-8133-CC7B4CDB8E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2918" y="948827"/>
            <a:ext cx="30781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6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3508" y="606170"/>
            <a:ext cx="1868140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기본 앱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(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초안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8FEB9E-AAE6-4317-BB0E-6CA416F9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0" y="1397920"/>
            <a:ext cx="3524250" cy="27336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12C954-9273-470D-9AB2-70CCE7BCD077}"/>
              </a:ext>
            </a:extLst>
          </p:cNvPr>
          <p:cNvSpPr/>
          <p:nvPr/>
        </p:nvSpPr>
        <p:spPr>
          <a:xfrm>
            <a:off x="467544" y="2384884"/>
            <a:ext cx="2772308" cy="54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F7534A-1033-4943-8784-F3E659583123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239852" y="2528900"/>
            <a:ext cx="828092" cy="126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4605A50-01F0-43D2-9574-A150637DE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016732"/>
            <a:ext cx="4968550" cy="4596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BB0E58-5A5B-4E6A-A6DB-67FB186148F6}"/>
              </a:ext>
            </a:extLst>
          </p:cNvPr>
          <p:cNvSpPr txBox="1"/>
          <p:nvPr/>
        </p:nvSpPr>
        <p:spPr>
          <a:xfrm>
            <a:off x="5112059" y="5860809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자바스크립트를 가져온다</a:t>
            </a:r>
            <a:r>
              <a:rPr lang="en-US" altLang="ko-KR" dirty="0">
                <a:solidFill>
                  <a:schemeClr val="bg1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4A3608-1BBF-477D-936B-660F0F4862DF}"/>
              </a:ext>
            </a:extLst>
          </p:cNvPr>
          <p:cNvSpPr/>
          <p:nvPr/>
        </p:nvSpPr>
        <p:spPr>
          <a:xfrm>
            <a:off x="1331640" y="2979089"/>
            <a:ext cx="1044116" cy="671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31655-ADCB-47F0-BF47-F88ADA4E8706}"/>
              </a:ext>
            </a:extLst>
          </p:cNvPr>
          <p:cNvSpPr txBox="1"/>
          <p:nvPr/>
        </p:nvSpPr>
        <p:spPr>
          <a:xfrm>
            <a:off x="290787" y="5118559"/>
            <a:ext cx="273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서버에 데이터를 보낸다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7B8AF32-AD39-4976-8A5C-DF7F3953FC9D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1657308" y="3651071"/>
            <a:ext cx="196390" cy="1467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0292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3508" y="606170"/>
            <a:ext cx="2308965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안드로이드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84A20-1878-486D-97EF-0E024DAC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7" y="1566861"/>
            <a:ext cx="8631542" cy="48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0745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5851" y="262389"/>
            <a:ext cx="4664181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30"/>
                <a:ea typeface="-윤고딕330"/>
              </a:rPr>
              <a:t>Ⅱ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진행 상황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빙그레체Ⅱ"/>
                <a:ea typeface="빙그레체Ⅱ"/>
              </a:rPr>
              <a:t>저번 주 목표 </a:t>
            </a:r>
            <a:r>
              <a:rPr lang="en-US" altLang="ko-KR" dirty="0">
                <a:solidFill>
                  <a:prstClr val="white"/>
                </a:solidFill>
                <a:latin typeface="빙그레체Ⅱ"/>
                <a:ea typeface="빙그레체Ⅱ"/>
              </a:rPr>
              <a:t>(3</a:t>
            </a:r>
            <a:r>
              <a:rPr lang="ko-KR" altLang="en-US" dirty="0">
                <a:solidFill>
                  <a:prstClr val="white"/>
                </a:solidFill>
                <a:latin typeface="빙그레체Ⅱ"/>
                <a:ea typeface="빙그레체Ⅱ"/>
              </a:rPr>
              <a:t>주차</a:t>
            </a:r>
            <a:r>
              <a:rPr lang="en-US" altLang="ko-KR" dirty="0">
                <a:solidFill>
                  <a:prstClr val="white"/>
                </a:solidFill>
                <a:latin typeface="빙그레체Ⅱ"/>
                <a:ea typeface="빙그레체Ⅱ"/>
              </a:rPr>
              <a:t>)</a:t>
            </a:r>
            <a:endParaRPr lang="ko-KR" altLang="en-US" dirty="0">
              <a:solidFill>
                <a:prstClr val="white"/>
              </a:solidFill>
              <a:latin typeface="빙그레체Ⅱ"/>
              <a:ea typeface="빙그레체Ⅱ"/>
            </a:endParaRPr>
          </a:p>
          <a:p>
            <a:pPr fontAlgn="base"/>
            <a:endParaRPr lang="ko-KR" altLang="en-US" b="1" dirty="0"/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9208394-11AC-4595-995C-06C29CE1EC58}"/>
              </a:ext>
            </a:extLst>
          </p:cNvPr>
          <p:cNvSpPr txBox="1"/>
          <p:nvPr/>
        </p:nvSpPr>
        <p:spPr>
          <a:xfrm>
            <a:off x="864586" y="1604467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김원중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LED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ko-KR" altLang="en-US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스트립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도트매트릭스 제어 소스 프로그래밍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CF296C-9DD3-4BA2-B0BD-B132FB8BD606}"/>
              </a:ext>
            </a:extLst>
          </p:cNvPr>
          <p:cNvSpPr txBox="1"/>
          <p:nvPr/>
        </p:nvSpPr>
        <p:spPr>
          <a:xfrm>
            <a:off x="864587" y="3954832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임예지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서비스 서버 조사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부품에 따른 디자인 구상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684BFF-8AA2-460F-B3A2-0D5915740851}"/>
              </a:ext>
            </a:extLst>
          </p:cNvPr>
          <p:cNvSpPr txBox="1"/>
          <p:nvPr/>
        </p:nvSpPr>
        <p:spPr>
          <a:xfrm>
            <a:off x="871877" y="2788476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김동욱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App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기본 베이스 및 전체 블록도 구상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7CF06-2304-407E-9510-E3A87362F74A}"/>
              </a:ext>
            </a:extLst>
          </p:cNvPr>
          <p:cNvSpPr txBox="1"/>
          <p:nvPr/>
        </p:nvSpPr>
        <p:spPr>
          <a:xfrm>
            <a:off x="864586" y="5106960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신세규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node.js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서버 마무리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통신 인터페이스 구축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673FA2-5E96-483A-958D-D903A01B41FE}"/>
              </a:ext>
            </a:extLst>
          </p:cNvPr>
          <p:cNvSpPr txBox="1"/>
          <p:nvPr/>
        </p:nvSpPr>
        <p:spPr>
          <a:xfrm>
            <a:off x="504547" y="159279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E6697-74D7-40EE-A8F5-CC48CF41DF73}"/>
              </a:ext>
            </a:extLst>
          </p:cNvPr>
          <p:cNvSpPr txBox="1"/>
          <p:nvPr/>
        </p:nvSpPr>
        <p:spPr>
          <a:xfrm>
            <a:off x="503548" y="278092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0A1CB-8E6A-4743-BAC7-A647C4076EDA}"/>
              </a:ext>
            </a:extLst>
          </p:cNvPr>
          <p:cNvSpPr txBox="1"/>
          <p:nvPr/>
        </p:nvSpPr>
        <p:spPr>
          <a:xfrm>
            <a:off x="511837" y="391882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AAA6B-0058-4CF8-A9AA-4B892C97B621}"/>
              </a:ext>
            </a:extLst>
          </p:cNvPr>
          <p:cNvSpPr txBox="1"/>
          <p:nvPr/>
        </p:nvSpPr>
        <p:spPr>
          <a:xfrm>
            <a:off x="503548" y="5106960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725D7E9-5D21-4CB6-9EAA-5D83E1427310}"/>
              </a:ext>
            </a:extLst>
          </p:cNvPr>
          <p:cNvSpPr/>
          <p:nvPr/>
        </p:nvSpPr>
        <p:spPr>
          <a:xfrm>
            <a:off x="382920" y="3826785"/>
            <a:ext cx="7488831" cy="646331"/>
          </a:xfrm>
          <a:prstGeom prst="round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8359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임예지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4D28728-BF05-4D2B-A1FC-B3B7D05F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72" y="1520788"/>
            <a:ext cx="5724636" cy="4796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2458AD-F319-448A-8095-238254A0B7B3}"/>
              </a:ext>
            </a:extLst>
          </p:cNvPr>
          <p:cNvSpPr txBox="1"/>
          <p:nvPr/>
        </p:nvSpPr>
        <p:spPr>
          <a:xfrm>
            <a:off x="1064180" y="786190"/>
            <a:ext cx="1383584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캐드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 학습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0E107-AC7C-4681-9052-119EE863A8E1}"/>
              </a:ext>
            </a:extLst>
          </p:cNvPr>
          <p:cNvSpPr txBox="1"/>
          <p:nvPr/>
        </p:nvSpPr>
        <p:spPr>
          <a:xfrm>
            <a:off x="690858" y="714472"/>
            <a:ext cx="458866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C6605E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526F246-B010-40BF-985A-7382B7D1DD55}"/>
              </a:ext>
            </a:extLst>
          </p:cNvPr>
          <p:cNvSpPr/>
          <p:nvPr/>
        </p:nvSpPr>
        <p:spPr>
          <a:xfrm>
            <a:off x="611560" y="714471"/>
            <a:ext cx="1980220" cy="446277"/>
          </a:xfrm>
          <a:prstGeom prst="round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47235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임예지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4180" y="786190"/>
            <a:ext cx="1383584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캐드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 학습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4F813E-B3D0-42B9-8D6F-ECBD4CD2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9" y="1268706"/>
            <a:ext cx="5369495" cy="30203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5C9E18-F359-44E2-8CC6-96FA64E51173}"/>
              </a:ext>
            </a:extLst>
          </p:cNvPr>
          <p:cNvSpPr txBox="1"/>
          <p:nvPr/>
        </p:nvSpPr>
        <p:spPr>
          <a:xfrm>
            <a:off x="690858" y="714472"/>
            <a:ext cx="458866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C6605E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F1CDB9-7EEE-42CC-852A-FE47EB25B965}"/>
              </a:ext>
            </a:extLst>
          </p:cNvPr>
          <p:cNvSpPr/>
          <p:nvPr/>
        </p:nvSpPr>
        <p:spPr>
          <a:xfrm>
            <a:off x="611560" y="714471"/>
            <a:ext cx="1980220" cy="446277"/>
          </a:xfrm>
          <a:prstGeom prst="round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DEC081-CA39-4B6E-82B5-8BF2E3BC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69" y="3485292"/>
            <a:ext cx="5995925" cy="3372708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0B899CF-2574-4785-8798-4034CDB00E30}"/>
              </a:ext>
            </a:extLst>
          </p:cNvPr>
          <p:cNvSpPr/>
          <p:nvPr/>
        </p:nvSpPr>
        <p:spPr>
          <a:xfrm rot="2456190">
            <a:off x="3850676" y="3647850"/>
            <a:ext cx="1296144" cy="69979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47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임예지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4180" y="786190"/>
            <a:ext cx="1383584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캐드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 학습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C9E18-F359-44E2-8CC6-96FA64E51173}"/>
              </a:ext>
            </a:extLst>
          </p:cNvPr>
          <p:cNvSpPr txBox="1"/>
          <p:nvPr/>
        </p:nvSpPr>
        <p:spPr>
          <a:xfrm>
            <a:off x="690858" y="714472"/>
            <a:ext cx="458866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C6605E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F1CDB9-7EEE-42CC-852A-FE47EB25B965}"/>
              </a:ext>
            </a:extLst>
          </p:cNvPr>
          <p:cNvSpPr/>
          <p:nvPr/>
        </p:nvSpPr>
        <p:spPr>
          <a:xfrm>
            <a:off x="611560" y="714471"/>
            <a:ext cx="1980220" cy="446277"/>
          </a:xfrm>
          <a:prstGeom prst="round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DF397-D2FD-4E64-AD2D-77586A31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0" y="3006310"/>
            <a:ext cx="5706125" cy="3804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92E4B5-FE7D-4797-89E8-FBDEF285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2" y="1233847"/>
            <a:ext cx="4667364" cy="28013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03C17B-5CB9-4639-A6F7-7EBD51B5B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1968360"/>
            <a:ext cx="4964095" cy="22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509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5851" y="262389"/>
            <a:ext cx="4664181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30"/>
                <a:ea typeface="-윤고딕330"/>
              </a:rPr>
              <a:t>Ⅱ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진행 상황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빙그레체Ⅱ"/>
                <a:ea typeface="빙그레체Ⅱ"/>
              </a:rPr>
              <a:t>저번 주 목표 </a:t>
            </a:r>
            <a:r>
              <a:rPr lang="en-US" altLang="ko-KR" dirty="0">
                <a:solidFill>
                  <a:prstClr val="white"/>
                </a:solidFill>
                <a:latin typeface="빙그레체Ⅱ"/>
                <a:ea typeface="빙그레체Ⅱ"/>
              </a:rPr>
              <a:t>(3</a:t>
            </a:r>
            <a:r>
              <a:rPr lang="ko-KR" altLang="en-US" dirty="0">
                <a:solidFill>
                  <a:prstClr val="white"/>
                </a:solidFill>
                <a:latin typeface="빙그레체Ⅱ"/>
                <a:ea typeface="빙그레체Ⅱ"/>
              </a:rPr>
              <a:t>주차</a:t>
            </a:r>
            <a:r>
              <a:rPr lang="en-US" altLang="ko-KR" dirty="0">
                <a:solidFill>
                  <a:prstClr val="white"/>
                </a:solidFill>
                <a:latin typeface="빙그레체Ⅱ"/>
                <a:ea typeface="빙그레체Ⅱ"/>
              </a:rPr>
              <a:t>)</a:t>
            </a:r>
            <a:endParaRPr lang="ko-KR" altLang="en-US" dirty="0">
              <a:solidFill>
                <a:prstClr val="white"/>
              </a:solidFill>
              <a:latin typeface="빙그레체Ⅱ"/>
              <a:ea typeface="빙그레체Ⅱ"/>
            </a:endParaRPr>
          </a:p>
          <a:p>
            <a:pPr fontAlgn="base"/>
            <a:endParaRPr lang="ko-KR" altLang="en-US" b="1" dirty="0"/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9208394-11AC-4595-995C-06C29CE1EC58}"/>
              </a:ext>
            </a:extLst>
          </p:cNvPr>
          <p:cNvSpPr txBox="1"/>
          <p:nvPr/>
        </p:nvSpPr>
        <p:spPr>
          <a:xfrm>
            <a:off x="864586" y="1604467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김원중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LED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ko-KR" altLang="en-US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스트립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도트매트릭스 제어 소스 프로그래밍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CF296C-9DD3-4BA2-B0BD-B132FB8BD606}"/>
              </a:ext>
            </a:extLst>
          </p:cNvPr>
          <p:cNvSpPr txBox="1"/>
          <p:nvPr/>
        </p:nvSpPr>
        <p:spPr>
          <a:xfrm>
            <a:off x="864587" y="3954832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임예지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서비스 서버 조사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부품에 따른 디자인 구상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684BFF-8AA2-460F-B3A2-0D5915740851}"/>
              </a:ext>
            </a:extLst>
          </p:cNvPr>
          <p:cNvSpPr txBox="1"/>
          <p:nvPr/>
        </p:nvSpPr>
        <p:spPr>
          <a:xfrm>
            <a:off x="871877" y="2788476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김동욱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App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기본 베이스 및 전체 블록도 구상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7CF06-2304-407E-9510-E3A87362F74A}"/>
              </a:ext>
            </a:extLst>
          </p:cNvPr>
          <p:cNvSpPr txBox="1"/>
          <p:nvPr/>
        </p:nvSpPr>
        <p:spPr>
          <a:xfrm>
            <a:off x="864586" y="5106960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신세규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node.js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서버 마무리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통신 인터페이스 구축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673FA2-5E96-483A-958D-D903A01B41FE}"/>
              </a:ext>
            </a:extLst>
          </p:cNvPr>
          <p:cNvSpPr txBox="1"/>
          <p:nvPr/>
        </p:nvSpPr>
        <p:spPr>
          <a:xfrm>
            <a:off x="504547" y="159279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E6697-74D7-40EE-A8F5-CC48CF41DF73}"/>
              </a:ext>
            </a:extLst>
          </p:cNvPr>
          <p:cNvSpPr txBox="1"/>
          <p:nvPr/>
        </p:nvSpPr>
        <p:spPr>
          <a:xfrm>
            <a:off x="503548" y="278092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0A1CB-8E6A-4743-BAC7-A647C4076EDA}"/>
              </a:ext>
            </a:extLst>
          </p:cNvPr>
          <p:cNvSpPr txBox="1"/>
          <p:nvPr/>
        </p:nvSpPr>
        <p:spPr>
          <a:xfrm>
            <a:off x="511837" y="391882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AAA6B-0058-4CF8-A9AA-4B892C97B621}"/>
              </a:ext>
            </a:extLst>
          </p:cNvPr>
          <p:cNvSpPr txBox="1"/>
          <p:nvPr/>
        </p:nvSpPr>
        <p:spPr>
          <a:xfrm>
            <a:off x="503548" y="5106960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725D7E9-5D21-4CB6-9EAA-5D83E1427310}"/>
              </a:ext>
            </a:extLst>
          </p:cNvPr>
          <p:cNvSpPr/>
          <p:nvPr/>
        </p:nvSpPr>
        <p:spPr>
          <a:xfrm>
            <a:off x="382920" y="4978913"/>
            <a:ext cx="7609460" cy="646331"/>
          </a:xfrm>
          <a:prstGeom prst="round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955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5031"/>
            <a:ext cx="5819775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19672" y="3356992"/>
            <a:ext cx="1152128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DFF0313-38AF-4EC1-A3B6-3E0DD5696F18}"/>
              </a:ext>
            </a:extLst>
          </p:cNvPr>
          <p:cNvSpPr/>
          <p:nvPr/>
        </p:nvSpPr>
        <p:spPr>
          <a:xfrm>
            <a:off x="1547664" y="2348880"/>
            <a:ext cx="1224136" cy="7200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262F1C6-A63F-4D67-8B55-FAF7DF3F962A}"/>
              </a:ext>
            </a:extLst>
          </p:cNvPr>
          <p:cNvSpPr/>
          <p:nvPr/>
        </p:nvSpPr>
        <p:spPr>
          <a:xfrm>
            <a:off x="5580112" y="2672916"/>
            <a:ext cx="1044116" cy="75608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ABFC17-8ABC-444E-B27B-8108085B6F4A}"/>
              </a:ext>
            </a:extLst>
          </p:cNvPr>
          <p:cNvSpPr/>
          <p:nvPr/>
        </p:nvSpPr>
        <p:spPr>
          <a:xfrm>
            <a:off x="3347864" y="2276872"/>
            <a:ext cx="1872208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528BA4-3687-47BE-82E9-8FB31A490B92}"/>
              </a:ext>
            </a:extLst>
          </p:cNvPr>
          <p:cNvSpPr/>
          <p:nvPr/>
        </p:nvSpPr>
        <p:spPr>
          <a:xfrm>
            <a:off x="5627682" y="2006842"/>
            <a:ext cx="1044116" cy="522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C4A83E-D0C5-41AE-AF05-5D587AB89CD9}"/>
              </a:ext>
            </a:extLst>
          </p:cNvPr>
          <p:cNvSpPr/>
          <p:nvPr/>
        </p:nvSpPr>
        <p:spPr>
          <a:xfrm>
            <a:off x="3753773" y="1358770"/>
            <a:ext cx="1106259" cy="558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F486BA8-4B09-4D10-8E99-6F99C8B69785}"/>
              </a:ext>
            </a:extLst>
          </p:cNvPr>
          <p:cNvSpPr/>
          <p:nvPr/>
        </p:nvSpPr>
        <p:spPr>
          <a:xfrm>
            <a:off x="3603138" y="5679250"/>
            <a:ext cx="1328902" cy="8100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21B31A-A129-4CB8-91A5-C6A3C89A5829}"/>
              </a:ext>
            </a:extLst>
          </p:cNvPr>
          <p:cNvSpPr/>
          <p:nvPr/>
        </p:nvSpPr>
        <p:spPr>
          <a:xfrm>
            <a:off x="2771800" y="4599130"/>
            <a:ext cx="3096344" cy="7200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1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5031"/>
            <a:ext cx="5819775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47664" y="3289287"/>
            <a:ext cx="122413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577932" y="1633103"/>
            <a:ext cx="7146930" cy="3735620"/>
            <a:chOff x="450493" y="1030635"/>
            <a:chExt cx="7146930" cy="373562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493" y="1268760"/>
              <a:ext cx="6995993" cy="175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198" y="3080330"/>
              <a:ext cx="7134225" cy="1685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854" y="1030635"/>
              <a:ext cx="4333875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3995936" y="2574908"/>
            <a:ext cx="1296144" cy="2088232"/>
            <a:chOff x="2915816" y="1988840"/>
            <a:chExt cx="1296144" cy="2088232"/>
          </a:xfrm>
        </p:grpSpPr>
        <p:sp>
          <p:nvSpPr>
            <p:cNvPr id="9" name="타원 8"/>
            <p:cNvSpPr/>
            <p:nvPr/>
          </p:nvSpPr>
          <p:spPr>
            <a:xfrm>
              <a:off x="2987824" y="1988840"/>
              <a:ext cx="648072" cy="15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2987824" y="2210289"/>
              <a:ext cx="648072" cy="15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987824" y="2420888"/>
              <a:ext cx="648072" cy="1554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2915816" y="3789040"/>
              <a:ext cx="64807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563888" y="3789040"/>
              <a:ext cx="64807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732259" y="2449718"/>
            <a:ext cx="2809106" cy="2215102"/>
            <a:chOff x="3744744" y="1971659"/>
            <a:chExt cx="2809106" cy="2215102"/>
          </a:xfrm>
        </p:grpSpPr>
        <p:sp>
          <p:nvSpPr>
            <p:cNvPr id="15" name="오른쪽 화살표 14"/>
            <p:cNvSpPr/>
            <p:nvPr/>
          </p:nvSpPr>
          <p:spPr>
            <a:xfrm rot="10800000">
              <a:off x="3744744" y="2145977"/>
              <a:ext cx="285565" cy="2274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030310" y="1971659"/>
              <a:ext cx="1837834" cy="5269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r>
                <a:rPr lang="ko-KR" altLang="en-US" dirty="0"/>
                <a:t>시간 차이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 rot="10800000">
              <a:off x="4430450" y="3834141"/>
              <a:ext cx="285565" cy="2274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16016" y="3659823"/>
              <a:ext cx="1837834" cy="5269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r>
                <a:rPr lang="ko-KR" altLang="en-US" dirty="0"/>
                <a:t>시간 차이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37" y="4988973"/>
            <a:ext cx="6825250" cy="75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42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000350" y="1929392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987824" y="4833156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00720" y="2305615"/>
            <a:ext cx="3359324" cy="224676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Ⅰ </a:t>
            </a:r>
            <a:r>
              <a:rPr lang="ko-KR" altLang="en-US" sz="2800" b="0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주제 소개</a:t>
            </a:r>
          </a:p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305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Ⅱ </a:t>
            </a:r>
            <a:r>
              <a:rPr lang="ko-KR" altLang="en-US" sz="2800" b="0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진행 상황</a:t>
            </a:r>
            <a:endParaRPr lang="en-US" altLang="ko-KR" sz="2800" b="0" spc="305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305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Ⅲ </a:t>
            </a:r>
            <a:r>
              <a:rPr lang="ko-KR" altLang="en-US" sz="2800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향후계획</a:t>
            </a:r>
            <a:endParaRPr lang="en-US" altLang="ko-KR" sz="2800" b="0" spc="305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3813" y="1473170"/>
            <a:ext cx="962123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000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▶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목차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283D-14AE-44D2-A4CE-41D9CED97E71}"/>
              </a:ext>
            </a:extLst>
          </p:cNvPr>
          <p:cNvSpPr txBox="1"/>
          <p:nvPr/>
        </p:nvSpPr>
        <p:spPr>
          <a:xfrm>
            <a:off x="2879812" y="1448780"/>
            <a:ext cx="43204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49027"/>
            <a:ext cx="5819775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95936" y="1237059"/>
            <a:ext cx="129614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666" y="1669107"/>
            <a:ext cx="6163093" cy="360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7FAA84-77A3-460E-BB85-845EDADF68B8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7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521" y="838088"/>
            <a:ext cx="5819775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648770" y="2062224"/>
            <a:ext cx="2088232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609" y="511124"/>
            <a:ext cx="4627785" cy="6302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2280616" y="712074"/>
            <a:ext cx="3456385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48C04-503A-44B6-BC2F-071EA0D78BC8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–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53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21035"/>
            <a:ext cx="5819775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47864" y="3613323"/>
            <a:ext cx="2664296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57139"/>
            <a:ext cx="806671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3123"/>
            <a:ext cx="4402633" cy="466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863" y="1813122"/>
            <a:ext cx="4444943" cy="466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FB8A0-F644-4B18-9F14-6E69EF7FFBA1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72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4952213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Ⅱ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진행 상황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–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지도교수 상담</a:t>
            </a:r>
            <a:endParaRPr lang="ko-KR" altLang="en-US" dirty="0">
              <a:solidFill>
                <a:prstClr val="white"/>
              </a:solidFill>
              <a:latin typeface="빙그레체Ⅱ"/>
              <a:ea typeface="빙그레체Ⅱ"/>
            </a:endParaRPr>
          </a:p>
          <a:p>
            <a:pPr fontAlgn="base"/>
            <a:endParaRPr lang="ko-KR" altLang="en-US" b="1" dirty="0"/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7164C3-1C3B-40B6-9F3B-6B1882F3F88B}"/>
              </a:ext>
            </a:extLst>
          </p:cNvPr>
          <p:cNvGrpSpPr/>
          <p:nvPr/>
        </p:nvGrpSpPr>
        <p:grpSpPr>
          <a:xfrm>
            <a:off x="2523006" y="1097141"/>
            <a:ext cx="3885198" cy="1755795"/>
            <a:chOff x="2559010" y="808368"/>
            <a:chExt cx="3885198" cy="1755795"/>
          </a:xfrm>
        </p:grpSpPr>
        <p:sp>
          <p:nvSpPr>
            <p:cNvPr id="2" name="말풍선: 사각형 1">
              <a:extLst>
                <a:ext uri="{FF2B5EF4-FFF2-40B4-BE49-F238E27FC236}">
                  <a16:creationId xmlns:a16="http://schemas.microsoft.com/office/drawing/2014/main" id="{E9A3AB59-7112-4B0E-99C8-4B8362093523}"/>
                </a:ext>
              </a:extLst>
            </p:cNvPr>
            <p:cNvSpPr/>
            <p:nvPr/>
          </p:nvSpPr>
          <p:spPr>
            <a:xfrm>
              <a:off x="2559010" y="808368"/>
              <a:ext cx="3744416" cy="1755795"/>
            </a:xfrm>
            <a:prstGeom prst="wedgeRectCallout">
              <a:avLst>
                <a:gd name="adj1" fmla="val -70148"/>
                <a:gd name="adj2" fmla="val 40145"/>
              </a:avLst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0E52D9-20A0-4FF9-93A9-97673440D1C9}"/>
                </a:ext>
              </a:extLst>
            </p:cNvPr>
            <p:cNvSpPr txBox="1"/>
            <p:nvPr/>
          </p:nvSpPr>
          <p:spPr>
            <a:xfrm>
              <a:off x="2699792" y="1218115"/>
              <a:ext cx="374441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 err="1">
                  <a:latin typeface="빙그레체" panose="02030503000000000000" pitchFamily="18" charset="-127"/>
                  <a:ea typeface="빙그레체" panose="02030503000000000000" pitchFamily="18" charset="-127"/>
                </a:rPr>
                <a:t>라즈베리파이로</a:t>
              </a:r>
              <a:r>
                <a:rPr lang="ko-KR" altLang="en-US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 서버를 만들면 </a:t>
              </a:r>
              <a:endParaRPr lang="en-US" altLang="ko-KR" dirty="0"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로컬 호스트로만 접근이 가능한데</a:t>
              </a:r>
              <a:r>
                <a:rPr lang="en-US" altLang="ko-KR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,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외부 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IP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로 접근</a:t>
              </a:r>
              <a:r>
                <a:rPr kumimoji="0" lang="ko-KR" altLang="en-US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 할 수 없나요</a:t>
              </a:r>
              <a:r>
                <a:rPr kumimoji="0" lang="en-US" altLang="ko-KR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?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6F94D70-04B2-438E-88CC-13544142CD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38" y="3876857"/>
            <a:ext cx="1969287" cy="19692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EEF40A-D8F8-46E1-94D8-FC5749FE4686}"/>
              </a:ext>
            </a:extLst>
          </p:cNvPr>
          <p:cNvSpPr txBox="1"/>
          <p:nvPr/>
        </p:nvSpPr>
        <p:spPr>
          <a:xfrm>
            <a:off x="6829238" y="5906161"/>
            <a:ext cx="216910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C6605E"/>
                </a:highlight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김용규 교수님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A9381A-F72C-48A0-BF53-A8737E7CB4F3}"/>
              </a:ext>
            </a:extLst>
          </p:cNvPr>
          <p:cNvGrpSpPr/>
          <p:nvPr/>
        </p:nvGrpSpPr>
        <p:grpSpPr>
          <a:xfrm>
            <a:off x="59458" y="847318"/>
            <a:ext cx="2460314" cy="2905718"/>
            <a:chOff x="87839" y="721364"/>
            <a:chExt cx="2460314" cy="290571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6F22AE-1D74-477D-A77B-EDF1BE287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39" y="1028134"/>
              <a:ext cx="1860377" cy="259894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A95754-B065-480C-907D-F4D88743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1826">
              <a:off x="1348279" y="721364"/>
              <a:ext cx="1199874" cy="119987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D10E1-5C77-4ACF-8FD1-B734A986B7F2}"/>
              </a:ext>
            </a:extLst>
          </p:cNvPr>
          <p:cNvGrpSpPr/>
          <p:nvPr/>
        </p:nvGrpSpPr>
        <p:grpSpPr>
          <a:xfrm>
            <a:off x="2366897" y="3659802"/>
            <a:ext cx="3840445" cy="2073453"/>
            <a:chOff x="2411760" y="3604335"/>
            <a:chExt cx="3840445" cy="2445298"/>
          </a:xfrm>
        </p:grpSpPr>
        <p:sp>
          <p:nvSpPr>
            <p:cNvPr id="22" name="말풍선: 사각형 21">
              <a:extLst>
                <a:ext uri="{FF2B5EF4-FFF2-40B4-BE49-F238E27FC236}">
                  <a16:creationId xmlns:a16="http://schemas.microsoft.com/office/drawing/2014/main" id="{9519E779-F778-4D5F-8BFB-4A123C180D2B}"/>
                </a:ext>
              </a:extLst>
            </p:cNvPr>
            <p:cNvSpPr/>
            <p:nvPr/>
          </p:nvSpPr>
          <p:spPr>
            <a:xfrm>
              <a:off x="2411760" y="3604335"/>
              <a:ext cx="3744416" cy="2445298"/>
            </a:xfrm>
            <a:prstGeom prst="wedgeRectCallout">
              <a:avLst>
                <a:gd name="adj1" fmla="val 67365"/>
                <a:gd name="adj2" fmla="val 33202"/>
              </a:avLst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3DA74-6CEB-403F-A796-B0FEACBB8BAF}"/>
                </a:ext>
              </a:extLst>
            </p:cNvPr>
            <p:cNvSpPr txBox="1"/>
            <p:nvPr/>
          </p:nvSpPr>
          <p:spPr>
            <a:xfrm>
              <a:off x="2507789" y="4119951"/>
              <a:ext cx="3744416" cy="13587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포트 포워드를 이용하여 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라즈베리파이에서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 외부</a:t>
              </a:r>
              <a:r>
                <a:rPr kumimoji="0" lang="ko-KR" altLang="en-US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 접근을 </a:t>
              </a:r>
              <a:endParaRPr kumimoji="0" lang="en-US" altLang="ko-KR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허용하거나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, </a:t>
              </a:r>
              <a:r>
                <a:rPr lang="ko-KR" altLang="en-US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따로 서버를 만드는게 </a:t>
              </a:r>
              <a:r>
                <a:rPr lang="ko-KR" altLang="en-US" dirty="0" err="1">
                  <a:latin typeface="빙그레체" panose="02030503000000000000" pitchFamily="18" charset="-127"/>
                  <a:ea typeface="빙그레체" panose="02030503000000000000" pitchFamily="18" charset="-127"/>
                </a:rPr>
                <a:t>좋을거</a:t>
              </a:r>
              <a:r>
                <a:rPr lang="ko-KR" altLang="en-US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 같구나</a:t>
              </a:r>
              <a:r>
                <a:rPr lang="en-US" altLang="ko-KR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. 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6C36915-1BEB-4312-B10F-51A6C035CE7D}"/>
              </a:ext>
            </a:extLst>
          </p:cNvPr>
          <p:cNvGrpSpPr/>
          <p:nvPr/>
        </p:nvGrpSpPr>
        <p:grpSpPr>
          <a:xfrm>
            <a:off x="2351250" y="3645024"/>
            <a:ext cx="3840930" cy="2073453"/>
            <a:chOff x="2411760" y="3604335"/>
            <a:chExt cx="3840930" cy="2445298"/>
          </a:xfrm>
        </p:grpSpPr>
        <p:sp>
          <p:nvSpPr>
            <p:cNvPr id="29" name="말풍선: 사각형 28">
              <a:extLst>
                <a:ext uri="{FF2B5EF4-FFF2-40B4-BE49-F238E27FC236}">
                  <a16:creationId xmlns:a16="http://schemas.microsoft.com/office/drawing/2014/main" id="{F0982902-9235-4826-92BE-1B4808BA11E9}"/>
                </a:ext>
              </a:extLst>
            </p:cNvPr>
            <p:cNvSpPr/>
            <p:nvPr/>
          </p:nvSpPr>
          <p:spPr>
            <a:xfrm>
              <a:off x="2411760" y="3604335"/>
              <a:ext cx="3744416" cy="2445298"/>
            </a:xfrm>
            <a:prstGeom prst="wedgeRectCallout">
              <a:avLst>
                <a:gd name="adj1" fmla="val 67365"/>
                <a:gd name="adj2" fmla="val 33202"/>
              </a:avLst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807FE2-B479-4464-BC70-1929E1C90471}"/>
                </a:ext>
              </a:extLst>
            </p:cNvPr>
            <p:cNvSpPr txBox="1"/>
            <p:nvPr/>
          </p:nvSpPr>
          <p:spPr>
            <a:xfrm>
              <a:off x="2508274" y="3816639"/>
              <a:ext cx="3744416" cy="2068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①</a:t>
              </a:r>
              <a:r>
                <a:rPr lang="en-US" altLang="ko-KR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AWS</a:t>
              </a:r>
              <a:r>
                <a:rPr lang="ko-KR" altLang="en-US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를 사용해 서버 서비스를 </a:t>
              </a:r>
              <a:endParaRPr lang="en-US" altLang="ko-KR" dirty="0"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lvl="0">
                <a:defRPr/>
              </a:pPr>
              <a:r>
                <a:rPr lang="ko-KR" altLang="en-US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이용해도 되고</a:t>
              </a:r>
              <a:r>
                <a:rPr lang="en-US" altLang="ko-KR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, </a:t>
              </a:r>
              <a:r>
                <a:rPr lang="ko-KR" altLang="en-US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만든 서버를 </a:t>
              </a:r>
              <a:endParaRPr lang="en-US" altLang="ko-KR" dirty="0"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lvl="0">
                <a:defRPr/>
              </a:pPr>
              <a:endParaRPr lang="en-US" altLang="ko-KR" dirty="0"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lvl="0">
                <a:defRPr/>
              </a:pPr>
              <a:r>
                <a:rPr lang="ko-KR" altLang="en-US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②그대로 사용하고 싶으면</a:t>
              </a:r>
              <a:r>
                <a:rPr lang="en-US" altLang="ko-KR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, </a:t>
              </a:r>
            </a:p>
            <a:p>
              <a:pPr lvl="0">
                <a:defRPr/>
              </a:pPr>
              <a:r>
                <a:rPr lang="en-US" altLang="ko-KR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NAS</a:t>
              </a:r>
              <a:r>
                <a:rPr lang="ko-KR" altLang="en-US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공유기를 통해 공유기 서버를 만드는 것도 한 방법이지</a:t>
              </a:r>
              <a:endParaRPr lang="en-US" altLang="ko-KR" dirty="0"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E8E07310-5193-48D4-82B0-3DEEC07689E1}"/>
              </a:ext>
            </a:extLst>
          </p:cNvPr>
          <p:cNvSpPr txBox="1"/>
          <p:nvPr/>
        </p:nvSpPr>
        <p:spPr>
          <a:xfrm>
            <a:off x="4777328" y="5558442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F90A81-657E-4030-8004-FC5C57881A06}"/>
              </a:ext>
            </a:extLst>
          </p:cNvPr>
          <p:cNvSpPr txBox="1"/>
          <p:nvPr/>
        </p:nvSpPr>
        <p:spPr>
          <a:xfrm>
            <a:off x="4777328" y="4226294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0C4500-AC61-44BD-9C57-3EC99FEE8274}"/>
              </a:ext>
            </a:extLst>
          </p:cNvPr>
          <p:cNvSpPr txBox="1"/>
          <p:nvPr/>
        </p:nvSpPr>
        <p:spPr>
          <a:xfrm>
            <a:off x="4777328" y="2930150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B2B31A-BDCF-4FFC-A1B2-F26BBECDBB3A}"/>
              </a:ext>
            </a:extLst>
          </p:cNvPr>
          <p:cNvSpPr txBox="1"/>
          <p:nvPr/>
        </p:nvSpPr>
        <p:spPr>
          <a:xfrm>
            <a:off x="4777328" y="1592796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05E2CB1-37D5-4C9D-946E-2759EA02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56964"/>
              </p:ext>
            </p:extLst>
          </p:nvPr>
        </p:nvGraphicFramePr>
        <p:xfrm>
          <a:off x="366838" y="1080784"/>
          <a:ext cx="8410324" cy="5256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10324">
                  <a:extLst>
                    <a:ext uri="{9D8B030D-6E8A-4147-A177-3AD203B41FA5}">
                      <a16:colId xmlns:a16="http://schemas.microsoft.com/office/drawing/2014/main" val="995172301"/>
                    </a:ext>
                  </a:extLst>
                </a:gridCol>
              </a:tblGrid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767270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11216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139768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777339"/>
                  </a:ext>
                </a:extLst>
              </a:tr>
            </a:tbl>
          </a:graphicData>
        </a:graphic>
      </p:graphicFrame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9208394-11AC-4595-995C-06C29CE1EC58}"/>
              </a:ext>
            </a:extLst>
          </p:cNvPr>
          <p:cNvSpPr txBox="1"/>
          <p:nvPr/>
        </p:nvSpPr>
        <p:spPr>
          <a:xfrm>
            <a:off x="864586" y="1244427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김원중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LED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ko-KR" altLang="en-US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스트립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 err="1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도트매트릭스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제어 소스 프로그래밍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CF296C-9DD3-4BA2-B0BD-B132FB8BD606}"/>
              </a:ext>
            </a:extLst>
          </p:cNvPr>
          <p:cNvSpPr txBox="1"/>
          <p:nvPr/>
        </p:nvSpPr>
        <p:spPr>
          <a:xfrm>
            <a:off x="864587" y="3897052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임예지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서비스 서버 조사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부품에 따른 디자인 구상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684BFF-8AA2-460F-B3A2-0D5915740851}"/>
              </a:ext>
            </a:extLst>
          </p:cNvPr>
          <p:cNvSpPr txBox="1"/>
          <p:nvPr/>
        </p:nvSpPr>
        <p:spPr>
          <a:xfrm>
            <a:off x="871877" y="2550676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김동욱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App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기본 베이스 및 전체 블록도 구상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7CF06-2304-407E-9510-E3A87362F74A}"/>
              </a:ext>
            </a:extLst>
          </p:cNvPr>
          <p:cNvSpPr txBox="1"/>
          <p:nvPr/>
        </p:nvSpPr>
        <p:spPr>
          <a:xfrm>
            <a:off x="864586" y="5193196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신세규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node.js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서버 마무리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통신 인터페이스 구축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673FA2-5E96-483A-958D-D903A01B41FE}"/>
              </a:ext>
            </a:extLst>
          </p:cNvPr>
          <p:cNvSpPr txBox="1"/>
          <p:nvPr/>
        </p:nvSpPr>
        <p:spPr>
          <a:xfrm>
            <a:off x="504547" y="123275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E6697-74D7-40EE-A8F5-CC48CF41DF73}"/>
              </a:ext>
            </a:extLst>
          </p:cNvPr>
          <p:cNvSpPr txBox="1"/>
          <p:nvPr/>
        </p:nvSpPr>
        <p:spPr>
          <a:xfrm>
            <a:off x="503548" y="254312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0A1CB-8E6A-4743-BAC7-A647C4076EDA}"/>
              </a:ext>
            </a:extLst>
          </p:cNvPr>
          <p:cNvSpPr txBox="1"/>
          <p:nvPr/>
        </p:nvSpPr>
        <p:spPr>
          <a:xfrm>
            <a:off x="511837" y="386104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AAA6B-0058-4CF8-A9AA-4B892C97B621}"/>
              </a:ext>
            </a:extLst>
          </p:cNvPr>
          <p:cNvSpPr txBox="1"/>
          <p:nvPr/>
        </p:nvSpPr>
        <p:spPr>
          <a:xfrm>
            <a:off x="503548" y="519319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3EEACB-F36C-45AF-9EB9-5F24E590A7EF}"/>
              </a:ext>
            </a:extLst>
          </p:cNvPr>
          <p:cNvSpPr/>
          <p:nvPr/>
        </p:nvSpPr>
        <p:spPr>
          <a:xfrm>
            <a:off x="2123728" y="2051756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79A504F-1518-47F7-BBEF-095D13A7B002}"/>
              </a:ext>
            </a:extLst>
          </p:cNvPr>
          <p:cNvSpPr/>
          <p:nvPr/>
        </p:nvSpPr>
        <p:spPr>
          <a:xfrm>
            <a:off x="2123728" y="2047263"/>
            <a:ext cx="3168352" cy="2251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48C17-18BE-4F1F-96F7-D6B90E254E6A}"/>
              </a:ext>
            </a:extLst>
          </p:cNvPr>
          <p:cNvSpPr txBox="1"/>
          <p:nvPr/>
        </p:nvSpPr>
        <p:spPr>
          <a:xfrm>
            <a:off x="7970988" y="1600364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86A41F-CAF3-40F7-94B7-ABAFB44B243E}"/>
              </a:ext>
            </a:extLst>
          </p:cNvPr>
          <p:cNvSpPr txBox="1"/>
          <p:nvPr/>
        </p:nvSpPr>
        <p:spPr>
          <a:xfrm>
            <a:off x="1680984" y="1592796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DD675B8-CA71-434C-A5C8-6AE7F5A83212}"/>
              </a:ext>
            </a:extLst>
          </p:cNvPr>
          <p:cNvSpPr/>
          <p:nvPr/>
        </p:nvSpPr>
        <p:spPr>
          <a:xfrm>
            <a:off x="2123728" y="3389110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87DB194-FE8C-4D38-A537-AD97E31F4428}"/>
              </a:ext>
            </a:extLst>
          </p:cNvPr>
          <p:cNvSpPr/>
          <p:nvPr/>
        </p:nvSpPr>
        <p:spPr>
          <a:xfrm>
            <a:off x="2123728" y="3384616"/>
            <a:ext cx="5653627" cy="22511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41158B-F8C1-434A-B401-BCDF594F95BA}"/>
              </a:ext>
            </a:extLst>
          </p:cNvPr>
          <p:cNvSpPr txBox="1"/>
          <p:nvPr/>
        </p:nvSpPr>
        <p:spPr>
          <a:xfrm>
            <a:off x="7970988" y="2937718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236809-F000-4981-ABCF-E7FE8C533564}"/>
              </a:ext>
            </a:extLst>
          </p:cNvPr>
          <p:cNvSpPr txBox="1"/>
          <p:nvPr/>
        </p:nvSpPr>
        <p:spPr>
          <a:xfrm>
            <a:off x="1680984" y="2930150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ED21954-4F17-4F92-BC9D-DF240DE30E1C}"/>
              </a:ext>
            </a:extLst>
          </p:cNvPr>
          <p:cNvSpPr/>
          <p:nvPr/>
        </p:nvSpPr>
        <p:spPr>
          <a:xfrm>
            <a:off x="2123728" y="4685254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DAB3436-E27A-45A7-B5DB-DA49D4C128AB}"/>
              </a:ext>
            </a:extLst>
          </p:cNvPr>
          <p:cNvSpPr/>
          <p:nvPr/>
        </p:nvSpPr>
        <p:spPr>
          <a:xfrm>
            <a:off x="2123728" y="4680760"/>
            <a:ext cx="3780420" cy="2296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7ABE6C-F397-49E9-9CD9-3511CE972B4B}"/>
              </a:ext>
            </a:extLst>
          </p:cNvPr>
          <p:cNvSpPr txBox="1"/>
          <p:nvPr/>
        </p:nvSpPr>
        <p:spPr>
          <a:xfrm>
            <a:off x="7970988" y="4233862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EFA607-DA1E-4F76-94F4-576C52151691}"/>
              </a:ext>
            </a:extLst>
          </p:cNvPr>
          <p:cNvSpPr txBox="1"/>
          <p:nvPr/>
        </p:nvSpPr>
        <p:spPr>
          <a:xfrm>
            <a:off x="1680984" y="4226294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8FD4365-A155-45B2-8430-8CD22A5B9203}"/>
              </a:ext>
            </a:extLst>
          </p:cNvPr>
          <p:cNvSpPr/>
          <p:nvPr/>
        </p:nvSpPr>
        <p:spPr>
          <a:xfrm>
            <a:off x="2123728" y="6017402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0D4A89F-6522-4F39-A89A-ACF6F5EC75E0}"/>
              </a:ext>
            </a:extLst>
          </p:cNvPr>
          <p:cNvSpPr/>
          <p:nvPr/>
        </p:nvSpPr>
        <p:spPr>
          <a:xfrm>
            <a:off x="2123728" y="6012909"/>
            <a:ext cx="4381794" cy="2296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78D0A-E419-4DF5-9DFE-74CA862B3B0E}"/>
              </a:ext>
            </a:extLst>
          </p:cNvPr>
          <p:cNvSpPr txBox="1"/>
          <p:nvPr/>
        </p:nvSpPr>
        <p:spPr>
          <a:xfrm>
            <a:off x="7970988" y="5566010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44D620-E56F-4AD7-B184-4E4F9F413BAC}"/>
              </a:ext>
            </a:extLst>
          </p:cNvPr>
          <p:cNvSpPr txBox="1"/>
          <p:nvPr/>
        </p:nvSpPr>
        <p:spPr>
          <a:xfrm>
            <a:off x="1680984" y="5558442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F2A69C-0BB6-49FB-9709-FA930A42BF2C}"/>
              </a:ext>
            </a:extLst>
          </p:cNvPr>
          <p:cNvSpPr txBox="1"/>
          <p:nvPr/>
        </p:nvSpPr>
        <p:spPr>
          <a:xfrm>
            <a:off x="87839" y="152974"/>
            <a:ext cx="4664181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30"/>
                <a:ea typeface="-윤고딕330"/>
              </a:rPr>
              <a:t>Ⅱ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진행상황 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–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저번 주 </a:t>
            </a:r>
            <a:r>
              <a:rPr lang="ko-KR" altLang="en-US" b="1" spc="304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달성률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lang="ko-KR" altLang="en-US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582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9" grpId="0" animBg="1"/>
      <p:bldP spid="54" grpId="0" animBg="1"/>
      <p:bldP spid="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85565"/>
              </p:ext>
            </p:extLst>
          </p:nvPr>
        </p:nvGraphicFramePr>
        <p:xfrm>
          <a:off x="611560" y="728700"/>
          <a:ext cx="7416824" cy="5796650"/>
        </p:xfrm>
        <a:graphic>
          <a:graphicData uri="http://schemas.openxmlformats.org/drawingml/2006/table">
            <a:tbl>
              <a:tblPr/>
              <a:tblGrid>
                <a:gridCol w="201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4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수행 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일정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(2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주 단위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2,3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4,5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6,7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8,9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10,11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12,13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14,15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  <a:ea typeface="Gulim"/>
                        </a:rPr>
                        <a:t>조 편성 및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  <a:latin typeface="Gulim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지도 교수 선정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node.js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를 사용한 </a:t>
                      </a:r>
                      <a:r>
                        <a:rPr lang="ko-KR" altLang="en-US" sz="900" kern="0" spc="0" dirty="0" err="1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라즈베리파이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 서버 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라즈베리파이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 모듈 제어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(led 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스트립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라즈베리파이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 모듈 제어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도트 매트릭스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구글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 캘린더를 이용한 일정 관리 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APP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스케줄러 소프트웨어 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스케줄러 하드웨어 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최종 시제품 완성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4355976" y="1484784"/>
            <a:ext cx="36004" cy="504448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504A1-6096-4F41-8F14-7760CC2956CB}"/>
              </a:ext>
            </a:extLst>
          </p:cNvPr>
          <p:cNvSpPr txBox="1"/>
          <p:nvPr/>
        </p:nvSpPr>
        <p:spPr>
          <a:xfrm>
            <a:off x="87839" y="152974"/>
            <a:ext cx="4664181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Ⅲ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향후계획 </a:t>
            </a:r>
            <a:endParaRPr lang="ko-KR" altLang="en-US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58227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4E6A17-9F05-452E-9DD4-3FA7A7A680A7}"/>
              </a:ext>
            </a:extLst>
          </p:cNvPr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김원중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LED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스트립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 err="1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도트매트릭스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제어 소스 프로그래밍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31DA3F-9B26-40D5-9AE7-D2D12621AB67}"/>
              </a:ext>
            </a:extLst>
          </p:cNvPr>
          <p:cNvSpPr txBox="1"/>
          <p:nvPr/>
        </p:nvSpPr>
        <p:spPr>
          <a:xfrm>
            <a:off x="1043608" y="4026840"/>
            <a:ext cx="7488832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임예지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서비스서버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(AWS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와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NAS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공유기 조사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          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sz="2300" dirty="0" err="1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캐드로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디자인한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결과 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3D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프린트 출력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EA71B5-72DA-4FD3-93E2-82AB1D9B7D09}"/>
              </a:ext>
            </a:extLst>
          </p:cNvPr>
          <p:cNvSpPr txBox="1"/>
          <p:nvPr/>
        </p:nvSpPr>
        <p:spPr>
          <a:xfrm>
            <a:off x="1050898" y="2874712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김동욱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</a:t>
            </a: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구글캘린더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정보</a:t>
            </a: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를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APP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으로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받기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AE60A8-2EEA-4DE4-B462-FE98A9B395EC}"/>
              </a:ext>
            </a:extLst>
          </p:cNvPr>
          <p:cNvSpPr txBox="1"/>
          <p:nvPr/>
        </p:nvSpPr>
        <p:spPr>
          <a:xfrm>
            <a:off x="1043607" y="5178968"/>
            <a:ext cx="7417823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신세규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OPEN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API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데이터에 정보 입히기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	  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통신 인터페이스 구축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833AF2-28BE-4B15-8994-274E84606720}"/>
              </a:ext>
            </a:extLst>
          </p:cNvPr>
          <p:cNvSpPr txBox="1"/>
          <p:nvPr/>
        </p:nvSpPr>
        <p:spPr>
          <a:xfrm>
            <a:off x="683568" y="1725141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DAE0A4-2048-43EA-8441-72E8B77D18EE}"/>
              </a:ext>
            </a:extLst>
          </p:cNvPr>
          <p:cNvSpPr txBox="1"/>
          <p:nvPr/>
        </p:nvSpPr>
        <p:spPr>
          <a:xfrm>
            <a:off x="682569" y="2867164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838D6F-9644-40C0-897D-EDDC4FE72031}"/>
              </a:ext>
            </a:extLst>
          </p:cNvPr>
          <p:cNvSpPr txBox="1"/>
          <p:nvPr/>
        </p:nvSpPr>
        <p:spPr>
          <a:xfrm>
            <a:off x="690858" y="399083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BAEAAC-38BD-41E4-97BC-2E2A3963B480}"/>
              </a:ext>
            </a:extLst>
          </p:cNvPr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B462F8-4B30-4644-8DCC-FD4DEB4CC9E5}"/>
              </a:ext>
            </a:extLst>
          </p:cNvPr>
          <p:cNvSpPr txBox="1"/>
          <p:nvPr/>
        </p:nvSpPr>
        <p:spPr>
          <a:xfrm>
            <a:off x="87839" y="152974"/>
            <a:ext cx="4664181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Ⅲ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향후계획 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– </a:t>
            </a:r>
            <a:r>
              <a:rPr lang="ko-KR" altLang="en-US" b="1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이번 주 목표 </a:t>
            </a:r>
            <a:r>
              <a:rPr lang="en-US" altLang="ko-KR" b="1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(4</a:t>
            </a:r>
            <a:r>
              <a:rPr lang="ko-KR" altLang="en-US" b="1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주차</a:t>
            </a:r>
            <a:r>
              <a:rPr lang="en-US" altLang="ko-KR" b="1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b="1" dirty="0">
              <a:solidFill>
                <a:prstClr val="white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fontAlgn="base"/>
            <a:endParaRPr lang="ko-KR" altLang="en-US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364407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28" name="TextBox 27"/>
            <p:cNvSpPr txBox="1"/>
            <p:nvPr/>
          </p:nvSpPr>
          <p:spPr>
            <a:xfrm>
              <a:off x="7389308" y="306018"/>
              <a:ext cx="1483380" cy="19315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프로젝트 기획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5DA0A3-1A97-44FE-8A96-CA9E155FB2A2}"/>
              </a:ext>
            </a:extLst>
          </p:cNvPr>
          <p:cNvSpPr txBox="1"/>
          <p:nvPr/>
        </p:nvSpPr>
        <p:spPr>
          <a:xfrm>
            <a:off x="2303748" y="3244334"/>
            <a:ext cx="435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- THE END - 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7C3A-DA13-42B1-8404-F417396A044F}"/>
              </a:ext>
            </a:extLst>
          </p:cNvPr>
          <p:cNvSpPr txBox="1"/>
          <p:nvPr/>
        </p:nvSpPr>
        <p:spPr>
          <a:xfrm rot="20571220">
            <a:off x="2844486" y="2822385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CDEAD-F530-4236-AB45-BE749E482E3C}"/>
              </a:ext>
            </a:extLst>
          </p:cNvPr>
          <p:cNvSpPr txBox="1"/>
          <p:nvPr/>
        </p:nvSpPr>
        <p:spPr>
          <a:xfrm rot="20571220">
            <a:off x="2668379" y="2822384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412427487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817549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kumimoji="0" lang="en-US" altLang="ko-KR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7221" y="692696"/>
            <a:ext cx="3910910" cy="39108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665531" y="5013176"/>
            <a:ext cx="4258434" cy="1548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21452"/>
            <a:ext cx="3627832" cy="38306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52" y="4185084"/>
            <a:ext cx="3849667" cy="2478952"/>
          </a:xfrm>
          <a:prstGeom prst="rect">
            <a:avLst/>
          </a:prstGeom>
        </p:spPr>
      </p:pic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52109" y="307123"/>
              <a:ext cx="1386162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5851" y="262389"/>
            <a:ext cx="4664181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30"/>
                <a:ea typeface="-윤고딕330"/>
              </a:rPr>
              <a:t>Ⅱ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진행 상황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빙그레체Ⅱ"/>
                <a:ea typeface="빙그레체Ⅱ"/>
              </a:rPr>
              <a:t>저번 주 목표 </a:t>
            </a:r>
            <a:r>
              <a:rPr lang="en-US" altLang="ko-KR" dirty="0">
                <a:solidFill>
                  <a:prstClr val="white"/>
                </a:solidFill>
                <a:latin typeface="빙그레체Ⅱ"/>
                <a:ea typeface="빙그레체Ⅱ"/>
              </a:rPr>
              <a:t>(3</a:t>
            </a:r>
            <a:r>
              <a:rPr lang="ko-KR" altLang="en-US" dirty="0">
                <a:solidFill>
                  <a:prstClr val="white"/>
                </a:solidFill>
                <a:latin typeface="빙그레체Ⅱ"/>
                <a:ea typeface="빙그레체Ⅱ"/>
              </a:rPr>
              <a:t>주차</a:t>
            </a:r>
            <a:r>
              <a:rPr lang="en-US" altLang="ko-KR" dirty="0">
                <a:solidFill>
                  <a:prstClr val="white"/>
                </a:solidFill>
                <a:latin typeface="빙그레체Ⅱ"/>
                <a:ea typeface="빙그레체Ⅱ"/>
              </a:rPr>
              <a:t>)</a:t>
            </a:r>
            <a:endParaRPr lang="ko-KR" altLang="en-US" dirty="0">
              <a:solidFill>
                <a:prstClr val="white"/>
              </a:solidFill>
              <a:latin typeface="빙그레체Ⅱ"/>
              <a:ea typeface="빙그레체Ⅱ"/>
            </a:endParaRPr>
          </a:p>
          <a:p>
            <a:pPr fontAlgn="base"/>
            <a:endParaRPr lang="ko-KR" altLang="en-US" b="1" dirty="0"/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9208394-11AC-4595-995C-06C29CE1EC58}"/>
              </a:ext>
            </a:extLst>
          </p:cNvPr>
          <p:cNvSpPr txBox="1"/>
          <p:nvPr/>
        </p:nvSpPr>
        <p:spPr>
          <a:xfrm>
            <a:off x="864586" y="1604467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김원중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LED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ko-KR" altLang="en-US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스트립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도트매트릭스 제어 소스 프로그래밍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CF296C-9DD3-4BA2-B0BD-B132FB8BD606}"/>
              </a:ext>
            </a:extLst>
          </p:cNvPr>
          <p:cNvSpPr txBox="1"/>
          <p:nvPr/>
        </p:nvSpPr>
        <p:spPr>
          <a:xfrm>
            <a:off x="864587" y="3954832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임예지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서비스 서버 조사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부품에 따른 디자인 구상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684BFF-8AA2-460F-B3A2-0D5915740851}"/>
              </a:ext>
            </a:extLst>
          </p:cNvPr>
          <p:cNvSpPr txBox="1"/>
          <p:nvPr/>
        </p:nvSpPr>
        <p:spPr>
          <a:xfrm>
            <a:off x="871877" y="2788476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김동욱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App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기본 베이스 및 전체 블록도 구상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7CF06-2304-407E-9510-E3A87362F74A}"/>
              </a:ext>
            </a:extLst>
          </p:cNvPr>
          <p:cNvSpPr txBox="1"/>
          <p:nvPr/>
        </p:nvSpPr>
        <p:spPr>
          <a:xfrm>
            <a:off x="864586" y="5106960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신세규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node.js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서버 마무리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통신 인터페이스 구축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673FA2-5E96-483A-958D-D903A01B41FE}"/>
              </a:ext>
            </a:extLst>
          </p:cNvPr>
          <p:cNvSpPr txBox="1"/>
          <p:nvPr/>
        </p:nvSpPr>
        <p:spPr>
          <a:xfrm>
            <a:off x="504547" y="159279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E6697-74D7-40EE-A8F5-CC48CF41DF73}"/>
              </a:ext>
            </a:extLst>
          </p:cNvPr>
          <p:cNvSpPr txBox="1"/>
          <p:nvPr/>
        </p:nvSpPr>
        <p:spPr>
          <a:xfrm>
            <a:off x="503548" y="278092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0A1CB-8E6A-4743-BAC7-A647C4076EDA}"/>
              </a:ext>
            </a:extLst>
          </p:cNvPr>
          <p:cNvSpPr txBox="1"/>
          <p:nvPr/>
        </p:nvSpPr>
        <p:spPr>
          <a:xfrm>
            <a:off x="511837" y="391882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AAA6B-0058-4CF8-A9AA-4B892C97B621}"/>
              </a:ext>
            </a:extLst>
          </p:cNvPr>
          <p:cNvSpPr txBox="1"/>
          <p:nvPr/>
        </p:nvSpPr>
        <p:spPr>
          <a:xfrm>
            <a:off x="503548" y="5106960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5EE1F53-DC45-4C52-8EEF-5A5FAAED8FC3}"/>
              </a:ext>
            </a:extLst>
          </p:cNvPr>
          <p:cNvSpPr/>
          <p:nvPr/>
        </p:nvSpPr>
        <p:spPr>
          <a:xfrm>
            <a:off x="395535" y="1492768"/>
            <a:ext cx="8243917" cy="646331"/>
          </a:xfrm>
          <a:prstGeom prst="round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김원중</a:t>
            </a:r>
            <a:endParaRPr lang="ko-KR" altLang="en-US" sz="1600" b="1">
              <a:solidFill>
                <a:prstClr val="black"/>
              </a:solidFill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5"/>
              <a:ext cx="1341748" cy="193189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318578" y="882674"/>
            <a:ext cx="2259626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LED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스트립제어</a:t>
            </a:r>
            <a:endParaRPr lang="ko-KR" altLang="en-US" sz="1600" b="1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923" y="871369"/>
            <a:ext cx="43204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791580" y="800708"/>
            <a:ext cx="2606603" cy="51195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918" y="1736812"/>
            <a:ext cx="3327699" cy="2378562"/>
          </a:xfrm>
          <a:prstGeom prst="roundRect">
            <a:avLst>
              <a:gd name="adj" fmla="val 16667"/>
            </a:avLst>
          </a:prstGeom>
          <a:ln w="9525" cap="flat" cmpd="sng">
            <a:solidFill>
              <a:srgbClr val="3B3838"/>
            </a:solidFill>
            <a:prstDash val="solid"/>
            <a:round/>
          </a:ln>
        </p:spPr>
      </p:pic>
      <p:sp>
        <p:nvSpPr>
          <p:cNvPr id="68" name="TextBox 13"/>
          <p:cNvSpPr txBox="1"/>
          <p:nvPr/>
        </p:nvSpPr>
        <p:spPr>
          <a:xfrm>
            <a:off x="4860033" y="2245055"/>
            <a:ext cx="3816423" cy="1003925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/>
            </a:pPr>
            <a:r>
              <a:rPr lang="ko-KR" altLang="en-US" sz="2000">
                <a:solidFill>
                  <a:schemeClr val="bg1"/>
                </a:solidFill>
              </a:rPr>
              <a:t>몇 명의 약속시간을 저장할 지 설정하는 함수</a:t>
            </a:r>
          </a:p>
          <a:p>
            <a:pPr>
              <a:defRPr lang="ko-KR"/>
            </a:pPr>
            <a:r>
              <a:rPr lang="ko-KR" altLang="en-US" sz="2000">
                <a:solidFill>
                  <a:schemeClr val="bg1"/>
                </a:solidFill>
              </a:rPr>
              <a:t>(*현재 최대 2명까지 가능) </a:t>
            </a:r>
          </a:p>
        </p:txBody>
      </p:sp>
      <p:cxnSp>
        <p:nvCxnSpPr>
          <p:cNvPr id="69" name="직선 연결선 68"/>
          <p:cNvCxnSpPr>
            <a:endCxn id="68" idx="1"/>
          </p:cNvCxnSpPr>
          <p:nvPr/>
        </p:nvCxnSpPr>
        <p:spPr>
          <a:xfrm flipV="1">
            <a:off x="4147618" y="2747017"/>
            <a:ext cx="712415" cy="179075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3"/>
          <p:cNvSpPr txBox="1"/>
          <p:nvPr/>
        </p:nvSpPr>
        <p:spPr>
          <a:xfrm>
            <a:off x="629562" y="4394980"/>
            <a:ext cx="3384376" cy="39419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/>
            </a:pPr>
            <a:r>
              <a:rPr lang="ko-KR" altLang="en-US" sz="2000">
                <a:solidFill>
                  <a:schemeClr val="bg1"/>
                </a:solidFill>
              </a:rPr>
              <a:t>12시또는 24시를 입력받음 </a:t>
            </a:r>
          </a:p>
        </p:txBody>
      </p:sp>
      <p:sp>
        <p:nvSpPr>
          <p:cNvPr id="71" name="TextBox 13"/>
          <p:cNvSpPr txBox="1"/>
          <p:nvPr/>
        </p:nvSpPr>
        <p:spPr>
          <a:xfrm>
            <a:off x="601942" y="5519488"/>
            <a:ext cx="3384400" cy="1003232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/>
            </a:pPr>
            <a:r>
              <a:rPr lang="ko-KR" altLang="en-US" sz="2000">
                <a:solidFill>
                  <a:schemeClr val="bg1"/>
                </a:solidFill>
              </a:rPr>
              <a:t>입력받은 시간방식을 </a:t>
            </a:r>
          </a:p>
          <a:p>
            <a:pPr>
              <a:defRPr lang="ko-KR"/>
            </a:pPr>
            <a:r>
              <a:rPr lang="ko-KR" altLang="en-US" sz="2000">
                <a:solidFill>
                  <a:schemeClr val="bg1"/>
                </a:solidFill>
              </a:rPr>
              <a:t>저장하여 </a:t>
            </a:r>
            <a:r>
              <a:rPr lang="en-US" altLang="ko-KR" sz="2000">
                <a:solidFill>
                  <a:schemeClr val="bg1"/>
                </a:solidFill>
              </a:rPr>
              <a:t>LED</a:t>
            </a:r>
            <a:r>
              <a:rPr lang="ko-KR" altLang="en-US" sz="2000">
                <a:solidFill>
                  <a:schemeClr val="bg1"/>
                </a:solidFill>
              </a:rPr>
              <a:t>입력변수에 </a:t>
            </a:r>
          </a:p>
          <a:p>
            <a:pPr>
              <a:defRPr lang="ko-KR"/>
            </a:pPr>
            <a:r>
              <a:rPr lang="ko-KR" altLang="en-US" sz="2000">
                <a:solidFill>
                  <a:schemeClr val="bg1"/>
                </a:solidFill>
              </a:rPr>
              <a:t>다시저장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/>
          <a:srcRect t="15370"/>
          <a:stretch>
            <a:fillRect/>
          </a:stretch>
        </p:blipFill>
        <p:spPr>
          <a:xfrm>
            <a:off x="4391472" y="3969060"/>
            <a:ext cx="4752528" cy="2700300"/>
          </a:xfrm>
          <a:prstGeom prst="roundRect">
            <a:avLst>
              <a:gd name="adj" fmla="val 16667"/>
            </a:avLst>
          </a:prstGeom>
          <a:ln w="9525" cap="flat" cmpd="sng">
            <a:solidFill>
              <a:srgbClr val="3B3838"/>
            </a:solidFill>
            <a:prstDash val="solid"/>
            <a:round/>
          </a:ln>
        </p:spPr>
      </p:pic>
      <p:sp>
        <p:nvSpPr>
          <p:cNvPr id="75" name="TextBox 13"/>
          <p:cNvSpPr txBox="1"/>
          <p:nvPr/>
        </p:nvSpPr>
        <p:spPr>
          <a:xfrm>
            <a:off x="4355976" y="4725144"/>
            <a:ext cx="4284476" cy="54006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/>
            </a:pPr>
            <a:endParaRPr lang="en-US" altLang="ko-KR" sz="2000">
              <a:solidFill>
                <a:schemeClr val="bg1"/>
              </a:solidFill>
            </a:endParaRPr>
          </a:p>
        </p:txBody>
      </p:sp>
      <p:sp>
        <p:nvSpPr>
          <p:cNvPr id="76" name="TextBox 13"/>
          <p:cNvSpPr txBox="1"/>
          <p:nvPr/>
        </p:nvSpPr>
        <p:spPr>
          <a:xfrm>
            <a:off x="4355976" y="4077072"/>
            <a:ext cx="1728192" cy="576064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/>
            </a:pPr>
            <a:endParaRPr lang="en-US" altLang="ko-KR" sz="2000">
              <a:solidFill>
                <a:schemeClr val="bg1"/>
              </a:solidFill>
            </a:endParaRPr>
          </a:p>
        </p:txBody>
      </p:sp>
      <p:cxnSp>
        <p:nvCxnSpPr>
          <p:cNvPr id="77" name="직선 연결선 76"/>
          <p:cNvCxnSpPr>
            <a:endCxn id="76" idx="1"/>
          </p:cNvCxnSpPr>
          <p:nvPr/>
        </p:nvCxnSpPr>
        <p:spPr>
          <a:xfrm flipV="1">
            <a:off x="4031940" y="4365104"/>
            <a:ext cx="324036" cy="252028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71" idx="3"/>
            <a:endCxn id="75" idx="1"/>
          </p:cNvCxnSpPr>
          <p:nvPr/>
        </p:nvCxnSpPr>
        <p:spPr>
          <a:xfrm rot="5400000" flipH="1" flipV="1">
            <a:off x="3658194" y="5323322"/>
            <a:ext cx="1025930" cy="369634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김원중</a:t>
            </a:r>
            <a:endParaRPr lang="ko-KR" altLang="en-US" sz="1600" b="1">
              <a:solidFill>
                <a:prstClr val="black"/>
              </a:solidFill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318578" y="882674"/>
            <a:ext cx="2259626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LED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스트립제어</a:t>
            </a:r>
            <a:endParaRPr lang="ko-KR" altLang="en-US" sz="1600" b="1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923" y="871369"/>
            <a:ext cx="43204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791580" y="800708"/>
            <a:ext cx="2606603" cy="51195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/>
          <a:srcRect b="6850"/>
          <a:stretch>
            <a:fillRect/>
          </a:stretch>
        </p:blipFill>
        <p:spPr>
          <a:xfrm>
            <a:off x="784870" y="1679275"/>
            <a:ext cx="3679118" cy="48958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rcRect r="42040"/>
          <a:stretch>
            <a:fillRect/>
          </a:stretch>
        </p:blipFill>
        <p:spPr>
          <a:xfrm>
            <a:off x="827584" y="2791780"/>
            <a:ext cx="2484276" cy="457200"/>
          </a:xfrm>
          <a:prstGeom prst="rect">
            <a:avLst/>
          </a:prstGeom>
        </p:spPr>
      </p:pic>
      <p:sp>
        <p:nvSpPr>
          <p:cNvPr id="67" name="TextBox 13"/>
          <p:cNvSpPr txBox="1"/>
          <p:nvPr/>
        </p:nvSpPr>
        <p:spPr>
          <a:xfrm>
            <a:off x="4752528" y="1556792"/>
            <a:ext cx="4175955" cy="707886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/>
            </a:pPr>
            <a:r>
              <a:rPr lang="ko-KR" altLang="en-US" sz="2000" dirty="0">
                <a:solidFill>
                  <a:schemeClr val="bg1"/>
                </a:solidFill>
              </a:rPr>
              <a:t>1. 하드웨어 디자인에 맞춰서 </a:t>
            </a:r>
          </a:p>
          <a:p>
            <a:pPr>
              <a:defRPr lang="ko-KR"/>
            </a:pPr>
            <a:r>
              <a:rPr lang="ko-KR" altLang="en-US" sz="2000" dirty="0">
                <a:solidFill>
                  <a:schemeClr val="bg1"/>
                </a:solidFill>
              </a:rPr>
              <a:t>설정(12시간 </a:t>
            </a:r>
            <a:r>
              <a:rPr lang="en-US" altLang="ko-KR" sz="2000" dirty="0">
                <a:solidFill>
                  <a:schemeClr val="bg1"/>
                </a:solidFill>
              </a:rPr>
              <a:t>or</a:t>
            </a:r>
            <a:r>
              <a:rPr lang="ko-KR" altLang="en-US" sz="2000" dirty="0">
                <a:solidFill>
                  <a:schemeClr val="bg1"/>
                </a:solidFill>
              </a:rPr>
              <a:t> 24시간)</a:t>
            </a:r>
          </a:p>
        </p:txBody>
      </p:sp>
      <p:cxnSp>
        <p:nvCxnSpPr>
          <p:cNvPr id="68" name="직선 연결선 67"/>
          <p:cNvCxnSpPr>
            <a:stCxn id="65" idx="3"/>
            <a:endCxn id="67" idx="1"/>
          </p:cNvCxnSpPr>
          <p:nvPr/>
        </p:nvCxnSpPr>
        <p:spPr>
          <a:xfrm flipV="1">
            <a:off x="4463988" y="1910735"/>
            <a:ext cx="288540" cy="13332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13"/>
          <p:cNvSpPr txBox="1"/>
          <p:nvPr/>
        </p:nvSpPr>
        <p:spPr>
          <a:xfrm>
            <a:off x="3672409" y="2665680"/>
            <a:ext cx="4175955" cy="40011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/>
            </a:pPr>
            <a:r>
              <a:rPr lang="ko-KR" altLang="en-US" sz="2000" dirty="0">
                <a:solidFill>
                  <a:schemeClr val="bg1"/>
                </a:solidFill>
              </a:rPr>
              <a:t>2. 최대 4개의 약속시간을 저장가능</a:t>
            </a:r>
          </a:p>
        </p:txBody>
      </p:sp>
      <p:cxnSp>
        <p:nvCxnSpPr>
          <p:cNvPr id="70" name="직선 연결선 69"/>
          <p:cNvCxnSpPr>
            <a:stCxn id="66" idx="3"/>
            <a:endCxn id="69" idx="1"/>
          </p:cNvCxnSpPr>
          <p:nvPr/>
        </p:nvCxnSpPr>
        <p:spPr>
          <a:xfrm flipV="1">
            <a:off x="3311860" y="2865735"/>
            <a:ext cx="360549" cy="154645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4"/>
          <a:srcRect t="25730" b="27850"/>
          <a:stretch>
            <a:fillRect/>
          </a:stretch>
        </p:blipFill>
        <p:spPr>
          <a:xfrm>
            <a:off x="647564" y="3789040"/>
            <a:ext cx="4031940" cy="1751014"/>
          </a:xfrm>
          <a:prstGeom prst="roundRect">
            <a:avLst>
              <a:gd name="adj" fmla="val 16667"/>
            </a:avLst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5"/>
          <a:srcRect l="11800" t="25740" r="-1970" b="34220"/>
          <a:stretch>
            <a:fillRect/>
          </a:stretch>
        </p:blipFill>
        <p:spPr>
          <a:xfrm>
            <a:off x="4572000" y="4797152"/>
            <a:ext cx="3996444" cy="1764824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5851" y="262389"/>
            <a:ext cx="4664181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30"/>
                <a:ea typeface="-윤고딕330"/>
              </a:rPr>
              <a:t>Ⅱ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진행 상황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/>
                <a:ea typeface="-윤고딕340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빙그레체Ⅱ"/>
                <a:ea typeface="빙그레체Ⅱ"/>
              </a:rPr>
              <a:t>저번 주 목표 </a:t>
            </a:r>
            <a:r>
              <a:rPr lang="en-US" altLang="ko-KR" dirty="0">
                <a:solidFill>
                  <a:prstClr val="white"/>
                </a:solidFill>
                <a:latin typeface="빙그레체Ⅱ"/>
                <a:ea typeface="빙그레체Ⅱ"/>
              </a:rPr>
              <a:t>(3</a:t>
            </a:r>
            <a:r>
              <a:rPr lang="ko-KR" altLang="en-US" dirty="0">
                <a:solidFill>
                  <a:prstClr val="white"/>
                </a:solidFill>
                <a:latin typeface="빙그레체Ⅱ"/>
                <a:ea typeface="빙그레체Ⅱ"/>
              </a:rPr>
              <a:t>주차</a:t>
            </a:r>
            <a:r>
              <a:rPr lang="en-US" altLang="ko-KR" dirty="0">
                <a:solidFill>
                  <a:prstClr val="white"/>
                </a:solidFill>
                <a:latin typeface="빙그레체Ⅱ"/>
                <a:ea typeface="빙그레체Ⅱ"/>
              </a:rPr>
              <a:t>)</a:t>
            </a:r>
            <a:endParaRPr lang="ko-KR" altLang="en-US" dirty="0">
              <a:solidFill>
                <a:prstClr val="white"/>
              </a:solidFill>
              <a:latin typeface="빙그레체Ⅱ"/>
              <a:ea typeface="빙그레체Ⅱ"/>
            </a:endParaRPr>
          </a:p>
          <a:p>
            <a:pPr fontAlgn="base"/>
            <a:endParaRPr lang="ko-KR" altLang="en-US" b="1" dirty="0"/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9208394-11AC-4595-995C-06C29CE1EC58}"/>
              </a:ext>
            </a:extLst>
          </p:cNvPr>
          <p:cNvSpPr txBox="1"/>
          <p:nvPr/>
        </p:nvSpPr>
        <p:spPr>
          <a:xfrm>
            <a:off x="864586" y="1604467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김원중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LED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ko-KR" altLang="en-US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스트립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도트매트릭스 제어 소스 프로그래밍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CF296C-9DD3-4BA2-B0BD-B132FB8BD606}"/>
              </a:ext>
            </a:extLst>
          </p:cNvPr>
          <p:cNvSpPr txBox="1"/>
          <p:nvPr/>
        </p:nvSpPr>
        <p:spPr>
          <a:xfrm>
            <a:off x="864587" y="3954832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임예지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서비스 서버 조사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부품에 따른 디자인 구상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684BFF-8AA2-460F-B3A2-0D5915740851}"/>
              </a:ext>
            </a:extLst>
          </p:cNvPr>
          <p:cNvSpPr txBox="1"/>
          <p:nvPr/>
        </p:nvSpPr>
        <p:spPr>
          <a:xfrm>
            <a:off x="871877" y="2788476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김동욱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App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기본 베이스 및 전체 블록도 구상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7CF06-2304-407E-9510-E3A87362F74A}"/>
              </a:ext>
            </a:extLst>
          </p:cNvPr>
          <p:cNvSpPr txBox="1"/>
          <p:nvPr/>
        </p:nvSpPr>
        <p:spPr>
          <a:xfrm>
            <a:off x="864586" y="5106960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신세규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node.js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서버 마무리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통신 인터페이스 구축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673FA2-5E96-483A-958D-D903A01B41FE}"/>
              </a:ext>
            </a:extLst>
          </p:cNvPr>
          <p:cNvSpPr txBox="1"/>
          <p:nvPr/>
        </p:nvSpPr>
        <p:spPr>
          <a:xfrm>
            <a:off x="504547" y="159279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E6697-74D7-40EE-A8F5-CC48CF41DF73}"/>
              </a:ext>
            </a:extLst>
          </p:cNvPr>
          <p:cNvSpPr txBox="1"/>
          <p:nvPr/>
        </p:nvSpPr>
        <p:spPr>
          <a:xfrm>
            <a:off x="503548" y="278092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0A1CB-8E6A-4743-BAC7-A647C4076EDA}"/>
              </a:ext>
            </a:extLst>
          </p:cNvPr>
          <p:cNvSpPr txBox="1"/>
          <p:nvPr/>
        </p:nvSpPr>
        <p:spPr>
          <a:xfrm>
            <a:off x="511837" y="391882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AAA6B-0058-4CF8-A9AA-4B892C97B621}"/>
              </a:ext>
            </a:extLst>
          </p:cNvPr>
          <p:cNvSpPr txBox="1"/>
          <p:nvPr/>
        </p:nvSpPr>
        <p:spPr>
          <a:xfrm>
            <a:off x="503548" y="5106960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725D7E9-5D21-4CB6-9EAA-5D83E1427310}"/>
              </a:ext>
            </a:extLst>
          </p:cNvPr>
          <p:cNvSpPr/>
          <p:nvPr/>
        </p:nvSpPr>
        <p:spPr>
          <a:xfrm>
            <a:off x="382921" y="2643618"/>
            <a:ext cx="6905478" cy="646331"/>
          </a:xfrm>
          <a:prstGeom prst="round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3605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3508" y="606170"/>
            <a:ext cx="202683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첫번째앱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(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초안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213EC9-C7E7-4268-BFFE-593C56B5B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62" y="1624361"/>
            <a:ext cx="2615555" cy="430449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C443435-9A41-4C6F-A717-65AAB8DF5F18}"/>
              </a:ext>
            </a:extLst>
          </p:cNvPr>
          <p:cNvSpPr/>
          <p:nvPr/>
        </p:nvSpPr>
        <p:spPr>
          <a:xfrm>
            <a:off x="4000816" y="2446165"/>
            <a:ext cx="972108" cy="540060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FBE125-3061-4EE8-8AA5-1FE7ED96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4" y="1992295"/>
            <a:ext cx="3476625" cy="14478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9CFCBCD-86D9-4DA4-BCC3-7B1353E1728B}"/>
              </a:ext>
            </a:extLst>
          </p:cNvPr>
          <p:cNvSpPr/>
          <p:nvPr/>
        </p:nvSpPr>
        <p:spPr>
          <a:xfrm>
            <a:off x="5400092" y="2096852"/>
            <a:ext cx="331236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JSONì ëí ì´ë¯¸ì§ ê²ìê²°ê³¼">
            <a:extLst>
              <a:ext uri="{FF2B5EF4-FFF2-40B4-BE49-F238E27FC236}">
                <a16:creationId xmlns:a16="http://schemas.microsoft.com/office/drawing/2014/main" id="{DF672B01-7BEF-4BBF-91D5-0E0FB5134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88" y="4847704"/>
            <a:ext cx="1819292" cy="148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D9E3DA4-3277-41EC-923E-C2E08B8A1901}"/>
              </a:ext>
            </a:extLst>
          </p:cNvPr>
          <p:cNvCxnSpPr>
            <a:stCxn id="14" idx="0"/>
            <a:endCxn id="3" idx="2"/>
          </p:cNvCxnSpPr>
          <p:nvPr/>
        </p:nvCxnSpPr>
        <p:spPr>
          <a:xfrm flipV="1">
            <a:off x="5329234" y="2564904"/>
            <a:ext cx="1727042" cy="2282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40380D-38E6-4B40-8372-8D4F2E588A58}"/>
              </a:ext>
            </a:extLst>
          </p:cNvPr>
          <p:cNvSpPr txBox="1"/>
          <p:nvPr/>
        </p:nvSpPr>
        <p:spPr>
          <a:xfrm>
            <a:off x="6624226" y="5269097"/>
            <a:ext cx="2592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JSON</a:t>
            </a:r>
            <a:r>
              <a:rPr lang="ko-KR" altLang="en-US" dirty="0">
                <a:solidFill>
                  <a:schemeClr val="bg1"/>
                </a:solidFill>
              </a:rPr>
              <a:t>파싱을 이용하여 자바스크립트 코드를 받을 예정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C7386E-7C81-409D-82EB-2FEBF272A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65097"/>
            <a:ext cx="9144000" cy="10066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B572818-F1BD-4F26-8A3F-6F57204FFD9D}"/>
              </a:ext>
            </a:extLst>
          </p:cNvPr>
          <p:cNvSpPr/>
          <p:nvPr/>
        </p:nvSpPr>
        <p:spPr>
          <a:xfrm>
            <a:off x="4727351" y="3326755"/>
            <a:ext cx="1368152" cy="413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21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3508" y="606170"/>
            <a:ext cx="202683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두번째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앱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(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초안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C443435-9A41-4C6F-A717-65AAB8DF5F18}"/>
              </a:ext>
            </a:extLst>
          </p:cNvPr>
          <p:cNvSpPr/>
          <p:nvPr/>
        </p:nvSpPr>
        <p:spPr>
          <a:xfrm>
            <a:off x="4085946" y="2276872"/>
            <a:ext cx="972108" cy="540060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262A0-36C5-427D-A701-4D0FBA723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6" y="1124745"/>
            <a:ext cx="3771900" cy="2844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FDF597-A4D9-446F-8E75-939F2566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96" y="1124744"/>
            <a:ext cx="3705225" cy="57332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1205D2-B700-424A-AA28-234DDDDAD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24" y="4105826"/>
            <a:ext cx="3630788" cy="27336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82DB05C-AD73-46BE-B598-F67B80297037}"/>
              </a:ext>
            </a:extLst>
          </p:cNvPr>
          <p:cNvSpPr/>
          <p:nvPr/>
        </p:nvSpPr>
        <p:spPr>
          <a:xfrm rot="4294317">
            <a:off x="4178951" y="4684776"/>
            <a:ext cx="612068" cy="756084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2F6B56E-D39C-41E0-8B27-FC4271396125}"/>
              </a:ext>
            </a:extLst>
          </p:cNvPr>
          <p:cNvSpPr/>
          <p:nvPr/>
        </p:nvSpPr>
        <p:spPr>
          <a:xfrm>
            <a:off x="1475656" y="2528900"/>
            <a:ext cx="936104" cy="396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1447674-11CB-4126-93E6-6786A4C64A16}"/>
              </a:ext>
            </a:extLst>
          </p:cNvPr>
          <p:cNvSpPr/>
          <p:nvPr/>
        </p:nvSpPr>
        <p:spPr>
          <a:xfrm>
            <a:off x="7698441" y="5481303"/>
            <a:ext cx="432048" cy="4766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A021C3-F183-4CC9-81EF-ADFAA010F76A}"/>
              </a:ext>
            </a:extLst>
          </p:cNvPr>
          <p:cNvSpPr/>
          <p:nvPr/>
        </p:nvSpPr>
        <p:spPr>
          <a:xfrm>
            <a:off x="353125" y="5062818"/>
            <a:ext cx="331236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2580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" grpId="0" animBg="1"/>
      <p:bldP spid="5" grpId="0" animBg="1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1001</Words>
  <Application>Microsoft Office PowerPoint</Application>
  <PresentationFormat>화면 슬라이드 쇼(4:3)</PresentationFormat>
  <Paragraphs>225</Paragraphs>
  <Slides>27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Noto Serif CJK KR Medium</vt:lpstr>
      <vt:lpstr>Gulim</vt:lpstr>
      <vt:lpstr>맑은 고딕</vt:lpstr>
      <vt:lpstr>빙그레체</vt:lpstr>
      <vt:lpstr>빙그레체Ⅱ</vt:lpstr>
      <vt:lpstr>-윤고딕330</vt:lpstr>
      <vt:lpstr>-윤고딕340</vt:lpstr>
      <vt:lpstr>함초롬돋움</vt:lpstr>
      <vt:lpstr>Arial</vt:lpstr>
      <vt:lpstr>Office 테마</vt:lpstr>
      <vt:lpstr>2_Office 테마</vt:lpstr>
      <vt:lpstr>1_Office 테마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세규</dc:creator>
  <cp:lastModifiedBy>임예지</cp:lastModifiedBy>
  <cp:revision>537</cp:revision>
  <dcterms:created xsi:type="dcterms:W3CDTF">2018-10-27T05:42:46Z</dcterms:created>
  <dcterms:modified xsi:type="dcterms:W3CDTF">2019-04-03T05:32:22Z</dcterms:modified>
</cp:coreProperties>
</file>